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13"/>
  </p:notesMasterIdLst>
  <p:sldIdLst>
    <p:sldId id="256" r:id="rId2"/>
    <p:sldId id="292" r:id="rId3"/>
    <p:sldId id="300" r:id="rId4"/>
    <p:sldId id="293" r:id="rId5"/>
    <p:sldId id="294" r:id="rId6"/>
    <p:sldId id="304" r:id="rId7"/>
    <p:sldId id="305" r:id="rId8"/>
    <p:sldId id="306" r:id="rId9"/>
    <p:sldId id="286" r:id="rId10"/>
    <p:sldId id="295" r:id="rId11"/>
    <p:sldId id="301" r:id="rId12"/>
  </p:sldIdLst>
  <p:sldSz cx="9906000" cy="6858000" type="A4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600A84D-BF33-4FCD-830D-F4BD7F05E05D}">
          <p14:sldIdLst>
            <p14:sldId id="256"/>
            <p14:sldId id="292"/>
            <p14:sldId id="300"/>
            <p14:sldId id="293"/>
            <p14:sldId id="294"/>
            <p14:sldId id="304"/>
            <p14:sldId id="305"/>
            <p14:sldId id="306"/>
            <p14:sldId id="286"/>
            <p14:sldId id="295"/>
            <p14:sldId id="301"/>
          </p14:sldIdLst>
        </p14:section>
        <p14:section name="Раздел без заголовка" id="{00594021-418D-4126-B386-034A2A6DB55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DE5"/>
    <a:srgbClr val="0066CC"/>
    <a:srgbClr val="BD4E4C"/>
    <a:srgbClr val="4E8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14" autoAdjust="0"/>
  </p:normalViewPr>
  <p:slideViewPr>
    <p:cSldViewPr>
      <p:cViewPr varScale="1">
        <p:scale>
          <a:sx n="106" d="100"/>
          <a:sy n="106" d="100"/>
        </p:scale>
        <p:origin x="1434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6"/>
            <a:ext cx="2945659" cy="495427"/>
          </a:xfrm>
          <a:prstGeom prst="rect">
            <a:avLst/>
          </a:prstGeom>
        </p:spPr>
        <p:txBody>
          <a:bodyPr vert="horz" lIns="91018" tIns="45508" rIns="91018" bIns="4550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6"/>
            <a:ext cx="2945659" cy="495427"/>
          </a:xfrm>
          <a:prstGeom prst="rect">
            <a:avLst/>
          </a:prstGeom>
        </p:spPr>
        <p:txBody>
          <a:bodyPr vert="horz" lIns="91018" tIns="45508" rIns="91018" bIns="45508" rtlCol="0"/>
          <a:lstStyle>
            <a:lvl1pPr algn="r">
              <a:defRPr sz="1200"/>
            </a:lvl1pPr>
          </a:lstStyle>
          <a:p>
            <a:fld id="{097A3877-6367-49C7-ABF4-597568B0752C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1235075"/>
            <a:ext cx="48101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8" tIns="45508" rIns="91018" bIns="455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018" tIns="45508" rIns="91018" bIns="455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8824"/>
            <a:ext cx="2945659" cy="495426"/>
          </a:xfrm>
          <a:prstGeom prst="rect">
            <a:avLst/>
          </a:prstGeom>
        </p:spPr>
        <p:txBody>
          <a:bodyPr vert="horz" lIns="91018" tIns="45508" rIns="91018" bIns="4550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378824"/>
            <a:ext cx="2945659" cy="495426"/>
          </a:xfrm>
          <a:prstGeom prst="rect">
            <a:avLst/>
          </a:prstGeom>
        </p:spPr>
        <p:txBody>
          <a:bodyPr vert="horz" lIns="91018" tIns="45508" rIns="91018" bIns="45508" rtlCol="0" anchor="b"/>
          <a:lstStyle>
            <a:lvl1pPr algn="r">
              <a:defRPr sz="1200"/>
            </a:lvl1pPr>
          </a:lstStyle>
          <a:p>
            <a:fld id="{B1CE31D5-4107-4076-9EDC-4216A3A07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653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1235075"/>
            <a:ext cx="48101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E31D5-4107-4076-9EDC-4216A3A07FE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25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1235075"/>
            <a:ext cx="48101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E31D5-4107-4076-9EDC-4216A3A07FE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340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1235075"/>
            <a:ext cx="48101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E31D5-4107-4076-9EDC-4216A3A07FE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28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3775" y="1235075"/>
            <a:ext cx="4810125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E31D5-4107-4076-9EDC-4216A3A07FE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45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71F6-9206-4005-93F3-8E14F922001E}" type="datetime1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86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BB892-0273-4AA5-8CAB-3B74433EDDBB}" type="datetime1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3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4E81-0317-4B52-A7E0-7E19D7DC25F5}" type="datetime1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150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374A7-CC11-444A-BAC4-E513FB6557FD}" type="datetime1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1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ACAB2-A450-4E8B-9E8E-F3258D6BB3FC}" type="datetime1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57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FB93-870A-4BDD-86EF-566153FC85DE}" type="datetime1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39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C6B90-88E2-47FC-97C7-82A7460A2FC8}" type="datetime1">
              <a:rPr lang="ru-RU" smtClean="0"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84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313A-BD54-4447-B41A-076FEF424B37}" type="datetime1">
              <a:rPr lang="ru-RU" smtClean="0"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66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6829A-4AB5-4BC5-86A2-DEA117E19D95}" type="datetime1">
              <a:rPr lang="ru-RU" smtClean="0"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797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9DCF-F4E5-4F9E-B662-529BCDBCD4C2}" type="datetime1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45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477FD-A1A1-44C0-8632-A006281C3B00}" type="datetime1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3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accent1">
                <a:lumMod val="5000"/>
                <a:lumOff val="95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65000">
              <a:schemeClr val="accent1">
                <a:lumMod val="45000"/>
                <a:lumOff val="55000"/>
              </a:schemeClr>
            </a:gs>
            <a:gs pos="83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56A0E-8E76-46EB-A500-12348E34CCED}" type="datetime1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B7151-4EC0-4C79-B256-84B3939DB8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4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17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14.png"/><Relationship Id="rId5" Type="http://schemas.openxmlformats.org/officeDocument/2006/relationships/image" Target="../media/image19.jpeg"/><Relationship Id="rId1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18.jpeg"/><Relationship Id="rId9" Type="http://schemas.openxmlformats.org/officeDocument/2006/relationships/image" Target="../media/image13.jpe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5" Type="http://schemas.openxmlformats.org/officeDocument/2006/relationships/image" Target="../media/image1.jpeg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220F1-F9A0-40AD-8288-5F7864AA9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942" y="2730463"/>
            <a:ext cx="9478115" cy="139707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+mn-lt"/>
              </a:rPr>
              <a:t>«Модернизация схемы </a:t>
            </a:r>
            <a:r>
              <a:rPr lang="ru-RU" sz="3600" b="1" dirty="0" err="1">
                <a:solidFill>
                  <a:srgbClr val="002060"/>
                </a:solidFill>
                <a:latin typeface="+mn-lt"/>
              </a:rPr>
              <a:t>реагентного</a:t>
            </a:r>
            <a:r>
              <a:rPr lang="ru-RU" sz="3600" b="1" dirty="0">
                <a:solidFill>
                  <a:srgbClr val="002060"/>
                </a:solidFill>
                <a:latin typeface="+mn-lt"/>
              </a:rPr>
              <a:t> обеспечения системы водоподготовки»   </a:t>
            </a:r>
            <a:endParaRPr lang="ru-RU" sz="3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F3DDAF-7FD8-4E3A-8AA7-3F73F9DF1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2920" y="6237312"/>
            <a:ext cx="1675658" cy="288043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>
                <a:solidFill>
                  <a:srgbClr val="002060"/>
                </a:solidFill>
                <a:ea typeface="+mj-ea"/>
                <a:cs typeface="+mj-cs"/>
              </a:rPr>
              <a:t>Москва 2023 г.</a:t>
            </a:r>
          </a:p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DA48342-CCB8-41C8-B917-6121C5E8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116632"/>
            <a:ext cx="2476640" cy="8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665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/>
          <p:cNvSpPr/>
          <p:nvPr/>
        </p:nvSpPr>
        <p:spPr>
          <a:xfrm>
            <a:off x="1423945" y="1703458"/>
            <a:ext cx="345188" cy="318852"/>
          </a:xfrm>
          <a:prstGeom prst="rightArrow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36855" y="1097563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Гидроксид алюминия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88468" y="936884"/>
            <a:ext cx="11786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Склад алюминиевого сырья</a:t>
            </a:r>
          </a:p>
        </p:txBody>
      </p:sp>
      <p:pic>
        <p:nvPicPr>
          <p:cNvPr id="1029" name="Picture 5" descr="C:\Users\gavrilov_dv\Desktop\презентации по заводам\351_orig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8029" y="1523988"/>
            <a:ext cx="984856" cy="64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/>
          <p:cNvSpPr/>
          <p:nvPr/>
        </p:nvSpPr>
        <p:spPr>
          <a:xfrm>
            <a:off x="2976183" y="1597127"/>
            <a:ext cx="345188" cy="318852"/>
          </a:xfrm>
          <a:prstGeom prst="rightArrow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78449" y="1156699"/>
            <a:ext cx="949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Транспортер</a:t>
            </a:r>
          </a:p>
        </p:txBody>
      </p:sp>
      <p:pic>
        <p:nvPicPr>
          <p:cNvPr id="20" name="Picture 10" descr="https://thumbs.dreamstime.com/b/%D0%BF%D0%B5%D1%80%D0%B5%D0%B2%D0%B5%D0%B7%D0%B8%D1%82%D0%B5-semi-%D1%82%D1%80%D0%B5%D0%B9-%D0%B5%D1%80-%D0%BD%D0%B0-%D0%B3%D1%80%D1%83%D0%B7%D0%BE%D0%B2%D0%B8%D0%BA%D0%B0%D1%85-%D1%81-%D1%82%D0%B0%D0%BD%D0%BA%D0%BE%D0%BC-%D1%8F-%D1%82%D1%80%D0%B0%D0%BD%D1%81%D0%BF%D0%BE%D1%80%D1%82%D0%B8%D1%80%D0%BE%D0%B2%D0%B0%D1%82%D1%8C-%D0%B1%D0%B5-%D1%83-66471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853" y="4530389"/>
            <a:ext cx="878576" cy="3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cdn5.vectorstock.com/i/1000x1000/92/94/oil-barrel-capacity-tank-vector-1249929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4699" r="10625" b="18979"/>
          <a:stretch/>
        </p:blipFill>
        <p:spPr bwMode="auto">
          <a:xfrm>
            <a:off x="7707411" y="4186306"/>
            <a:ext cx="931093" cy="7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6" descr="https://4.imimg.com/data4/BN/XL/MY-28982401/recessed-plate-filter-press-500x5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6" t="31932" r="17897" b="32280"/>
          <a:stretch/>
        </p:blipFill>
        <p:spPr bwMode="auto">
          <a:xfrm>
            <a:off x="6685709" y="4512336"/>
            <a:ext cx="762070" cy="38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0" descr="https://uralneftemash.com/wp-content/uploads/2019/12/%D0%A4%D0%BE%D1%82%D0%BE-3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39" y="5739383"/>
            <a:ext cx="1424490" cy="94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Стрелка вправо 45"/>
          <p:cNvSpPr/>
          <p:nvPr/>
        </p:nvSpPr>
        <p:spPr>
          <a:xfrm>
            <a:off x="7409631" y="1727587"/>
            <a:ext cx="345188" cy="318852"/>
          </a:xfrm>
          <a:prstGeom prst="rightArrow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64" name="Picture 40" descr="http://www-x-bjjiaoban-x-com.img.abc188.com/uploads/190821/2-1ZR114504239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9" t="4904" r="28023" b="4749"/>
          <a:stretch/>
        </p:blipFill>
        <p:spPr bwMode="auto">
          <a:xfrm>
            <a:off x="4341503" y="3833004"/>
            <a:ext cx="676709" cy="136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352583" y="5534664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Соляная кислота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335604" y="5333299"/>
            <a:ext cx="1435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Резервуар хранения </a:t>
            </a:r>
          </a:p>
          <a:p>
            <a:r>
              <a:rPr lang="ru-RU" sz="1100" dirty="0"/>
              <a:t>соляной кислоты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54372" y="3582577"/>
            <a:ext cx="1178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Эмалированный</a:t>
            </a:r>
          </a:p>
          <a:p>
            <a:r>
              <a:rPr lang="ru-RU" sz="1100" dirty="0"/>
              <a:t>реактор ПОХА</a:t>
            </a:r>
          </a:p>
        </p:txBody>
      </p:sp>
      <p:sp>
        <p:nvSpPr>
          <p:cNvPr id="76" name="Стрелка углом вверх 75"/>
          <p:cNvSpPr/>
          <p:nvPr/>
        </p:nvSpPr>
        <p:spPr>
          <a:xfrm>
            <a:off x="4673992" y="5227191"/>
            <a:ext cx="223529" cy="282789"/>
          </a:xfrm>
          <a:prstGeom prst="bentUpArrow">
            <a:avLst/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/>
          <p:cNvSpPr txBox="1"/>
          <p:nvPr/>
        </p:nvSpPr>
        <p:spPr>
          <a:xfrm>
            <a:off x="4689839" y="5603224"/>
            <a:ext cx="413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Пар</a:t>
            </a:r>
          </a:p>
        </p:txBody>
      </p:sp>
      <p:sp>
        <p:nvSpPr>
          <p:cNvPr id="78" name="Стрелка вправо 77"/>
          <p:cNvSpPr/>
          <p:nvPr/>
        </p:nvSpPr>
        <p:spPr>
          <a:xfrm>
            <a:off x="2048637" y="6053482"/>
            <a:ext cx="445530" cy="229543"/>
          </a:xfrm>
          <a:prstGeom prst="rightArrow">
            <a:avLst/>
          </a:prstGeom>
          <a:solidFill>
            <a:srgbClr val="B9CDE5"/>
          </a:solidFill>
          <a:ln>
            <a:solidFill>
              <a:srgbClr val="B9CD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трелка вправо 84"/>
          <p:cNvSpPr/>
          <p:nvPr/>
        </p:nvSpPr>
        <p:spPr>
          <a:xfrm>
            <a:off x="6410149" y="4641320"/>
            <a:ext cx="237023" cy="15942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трелка вправо 85"/>
          <p:cNvSpPr/>
          <p:nvPr/>
        </p:nvSpPr>
        <p:spPr>
          <a:xfrm>
            <a:off x="7470387" y="4631536"/>
            <a:ext cx="237023" cy="15942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трелка вправо 86"/>
          <p:cNvSpPr/>
          <p:nvPr/>
        </p:nvSpPr>
        <p:spPr>
          <a:xfrm>
            <a:off x="8682667" y="4624510"/>
            <a:ext cx="237023" cy="15942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TextBox 87"/>
          <p:cNvSpPr txBox="1"/>
          <p:nvPr/>
        </p:nvSpPr>
        <p:spPr>
          <a:xfrm>
            <a:off x="6564042" y="4250726"/>
            <a:ext cx="10054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Фильтр-пресс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372885" y="3931348"/>
            <a:ext cx="1872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Резервуар хранения ПОХА</a:t>
            </a:r>
          </a:p>
        </p:txBody>
      </p:sp>
      <p:pic>
        <p:nvPicPr>
          <p:cNvPr id="1070" name="Picture 46" descr="http://enspg.ru/uploads/solutions/gallery/Aspiratoin_razgruzki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32000"/>
                    </a14:imgEffect>
                    <a14:imgEffect>
                      <a14:brightnessContrast bright="22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32" b="10672"/>
          <a:stretch/>
        </p:blipFill>
        <p:spPr bwMode="auto">
          <a:xfrm>
            <a:off x="1794971" y="1502867"/>
            <a:ext cx="1255687" cy="57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79EA843-B92D-4C4D-87E8-2D52CE5AA5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98" y="5917550"/>
            <a:ext cx="1984465" cy="5883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3E10DF-4449-4222-99AA-036610497C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137" y="1523988"/>
            <a:ext cx="1161674" cy="565750"/>
          </a:xfrm>
          <a:prstGeom prst="rect">
            <a:avLst/>
          </a:prstGeom>
        </p:spPr>
      </p:pic>
      <p:sp>
        <p:nvSpPr>
          <p:cNvPr id="53" name="Стрелка углом вверх 64">
            <a:extLst>
              <a:ext uri="{FF2B5EF4-FFF2-40B4-BE49-F238E27FC236}">
                <a16:creationId xmlns:a16="http://schemas.microsoft.com/office/drawing/2014/main" id="{F5F81C61-0922-4491-97D3-6262EE3E08BD}"/>
              </a:ext>
            </a:extLst>
          </p:cNvPr>
          <p:cNvSpPr/>
          <p:nvPr/>
        </p:nvSpPr>
        <p:spPr>
          <a:xfrm>
            <a:off x="4316197" y="5237943"/>
            <a:ext cx="223529" cy="282789"/>
          </a:xfrm>
          <a:prstGeom prst="bentUp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92691F-0CE4-46CA-AABD-B10093CB8125}"/>
              </a:ext>
            </a:extLst>
          </p:cNvPr>
          <p:cNvSpPr txBox="1"/>
          <p:nvPr/>
        </p:nvSpPr>
        <p:spPr>
          <a:xfrm>
            <a:off x="3994962" y="5529335"/>
            <a:ext cx="5982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Воздух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2CD1E5-CC97-4CFC-B4B7-B6F5F755BB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6666" y="1414882"/>
            <a:ext cx="1221679" cy="112140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74B9807-10E0-4529-BAD6-26573B152888}"/>
              </a:ext>
            </a:extLst>
          </p:cNvPr>
          <p:cNvSpPr txBox="1"/>
          <p:nvPr/>
        </p:nvSpPr>
        <p:spPr>
          <a:xfrm>
            <a:off x="4598367" y="702147"/>
            <a:ext cx="13981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/>
              <a:t>Приемный бункер</a:t>
            </a:r>
          </a:p>
          <a:p>
            <a:pPr algn="ctr"/>
            <a:r>
              <a:rPr lang="ru-RU" sz="1100" dirty="0"/>
              <a:t>с</a:t>
            </a:r>
            <a:r>
              <a:rPr lang="ru-RU" sz="1100" dirty="0" smtClean="0"/>
              <a:t> </a:t>
            </a:r>
            <a:r>
              <a:rPr lang="ru-RU" sz="1100" dirty="0" err="1"/>
              <a:t>ворошителем</a:t>
            </a:r>
            <a:r>
              <a:rPr lang="ru-RU" sz="1100" dirty="0"/>
              <a:t> и </a:t>
            </a:r>
          </a:p>
          <a:p>
            <a:pPr algn="ctr"/>
            <a:r>
              <a:rPr lang="ru-RU" sz="1100" dirty="0"/>
              <a:t>предохранительной</a:t>
            </a:r>
          </a:p>
          <a:p>
            <a:pPr algn="ctr"/>
            <a:r>
              <a:rPr lang="ru-RU" sz="1100" dirty="0"/>
              <a:t> решеткой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18B2C9-BF55-4EB7-9477-35FDEFA56C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14501" y="1380142"/>
            <a:ext cx="1221679" cy="108271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AC4EF44-A511-4209-8918-C5604CA1A999}"/>
              </a:ext>
            </a:extLst>
          </p:cNvPr>
          <p:cNvSpPr txBox="1"/>
          <p:nvPr/>
        </p:nvSpPr>
        <p:spPr>
          <a:xfrm>
            <a:off x="8121911" y="947470"/>
            <a:ext cx="8258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Вибросито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4B3995-2A2D-4D96-8552-9CA9864E96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58091" y="1380526"/>
            <a:ext cx="808786" cy="87438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C1E1C8F-C90A-4E11-B411-3577843957EC}"/>
              </a:ext>
            </a:extLst>
          </p:cNvPr>
          <p:cNvSpPr txBox="1"/>
          <p:nvPr/>
        </p:nvSpPr>
        <p:spPr>
          <a:xfrm>
            <a:off x="3241121" y="1039613"/>
            <a:ext cx="1260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Грейферный кран</a:t>
            </a:r>
          </a:p>
        </p:txBody>
      </p:sp>
      <p:sp>
        <p:nvSpPr>
          <p:cNvPr id="69" name="Стрелка вправо 14">
            <a:extLst>
              <a:ext uri="{FF2B5EF4-FFF2-40B4-BE49-F238E27FC236}">
                <a16:creationId xmlns:a16="http://schemas.microsoft.com/office/drawing/2014/main" id="{6A2559F7-7EF4-465A-865B-F351370F937F}"/>
              </a:ext>
            </a:extLst>
          </p:cNvPr>
          <p:cNvSpPr/>
          <p:nvPr/>
        </p:nvSpPr>
        <p:spPr>
          <a:xfrm>
            <a:off x="4351961" y="1652151"/>
            <a:ext cx="345188" cy="318852"/>
          </a:xfrm>
          <a:prstGeom prst="rightArrow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1" name="Стрелка вправо 14">
            <a:extLst>
              <a:ext uri="{FF2B5EF4-FFF2-40B4-BE49-F238E27FC236}">
                <a16:creationId xmlns:a16="http://schemas.microsoft.com/office/drawing/2014/main" id="{86BE9AD9-76C9-42FE-A42D-0AFCB4439403}"/>
              </a:ext>
            </a:extLst>
          </p:cNvPr>
          <p:cNvSpPr/>
          <p:nvPr/>
        </p:nvSpPr>
        <p:spPr>
          <a:xfrm>
            <a:off x="6010456" y="1703458"/>
            <a:ext cx="345188" cy="318852"/>
          </a:xfrm>
          <a:prstGeom prst="rightArrow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3" name="Стрелка вправо 45">
            <a:extLst>
              <a:ext uri="{FF2B5EF4-FFF2-40B4-BE49-F238E27FC236}">
                <a16:creationId xmlns:a16="http://schemas.microsoft.com/office/drawing/2014/main" id="{EA88EDBD-610A-467E-9AAF-6E1652BA06C0}"/>
              </a:ext>
            </a:extLst>
          </p:cNvPr>
          <p:cNvSpPr/>
          <p:nvPr/>
        </p:nvSpPr>
        <p:spPr>
          <a:xfrm rot="5400000">
            <a:off x="8246691" y="2474490"/>
            <a:ext cx="318733" cy="318852"/>
          </a:xfrm>
          <a:prstGeom prst="rightArrow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трелка вправо 45">
            <a:extLst>
              <a:ext uri="{FF2B5EF4-FFF2-40B4-BE49-F238E27FC236}">
                <a16:creationId xmlns:a16="http://schemas.microsoft.com/office/drawing/2014/main" id="{505BA3F8-2B4C-40F1-BE58-5CB17C459C1B}"/>
              </a:ext>
            </a:extLst>
          </p:cNvPr>
          <p:cNvSpPr/>
          <p:nvPr/>
        </p:nvSpPr>
        <p:spPr>
          <a:xfrm rot="8526230">
            <a:off x="4817156" y="3451621"/>
            <a:ext cx="1275023" cy="318852"/>
          </a:xfrm>
          <a:prstGeom prst="rightArrow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трелка вправо 45">
            <a:extLst>
              <a:ext uri="{FF2B5EF4-FFF2-40B4-BE49-F238E27FC236}">
                <a16:creationId xmlns:a16="http://schemas.microsoft.com/office/drawing/2014/main" id="{238CDB27-B024-423B-99F2-A283FC569C59}"/>
              </a:ext>
            </a:extLst>
          </p:cNvPr>
          <p:cNvSpPr/>
          <p:nvPr/>
        </p:nvSpPr>
        <p:spPr>
          <a:xfrm rot="19837034">
            <a:off x="3325037" y="4873332"/>
            <a:ext cx="792721" cy="318852"/>
          </a:xfrm>
          <a:prstGeom prst="rightArrow">
            <a:avLst/>
          </a:prstGeom>
          <a:solidFill>
            <a:srgbClr val="B9CDE5"/>
          </a:solidFill>
          <a:ln>
            <a:solidFill>
              <a:srgbClr val="B9CD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CAAF64-8D98-4EFD-8AD3-8669B74309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3792" y="4250726"/>
            <a:ext cx="1160252" cy="1160252"/>
          </a:xfrm>
          <a:prstGeom prst="rect">
            <a:avLst/>
          </a:prstGeom>
        </p:spPr>
      </p:pic>
      <p:sp>
        <p:nvSpPr>
          <p:cNvPr id="97" name="Стрелка вправо 84">
            <a:extLst>
              <a:ext uri="{FF2B5EF4-FFF2-40B4-BE49-F238E27FC236}">
                <a16:creationId xmlns:a16="http://schemas.microsoft.com/office/drawing/2014/main" id="{9ECBC30F-3BF8-4B62-B219-73B48991B3B3}"/>
              </a:ext>
            </a:extLst>
          </p:cNvPr>
          <p:cNvSpPr/>
          <p:nvPr/>
        </p:nvSpPr>
        <p:spPr>
          <a:xfrm>
            <a:off x="5132814" y="4624510"/>
            <a:ext cx="237023" cy="15942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1A22528-D032-4C7F-928E-96A4692A0A59}"/>
              </a:ext>
            </a:extLst>
          </p:cNvPr>
          <p:cNvSpPr txBox="1"/>
          <p:nvPr/>
        </p:nvSpPr>
        <p:spPr>
          <a:xfrm>
            <a:off x="5261239" y="4013464"/>
            <a:ext cx="1112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Нейтрализация</a:t>
            </a:r>
          </a:p>
        </p:txBody>
      </p:sp>
      <p:pic>
        <p:nvPicPr>
          <p:cNvPr id="47" name="Picture 5" descr="C:\Users\gavrilov_dv\Desktop\презентации по заводам\351_original.png">
            <a:extLst>
              <a:ext uri="{FF2B5EF4-FFF2-40B4-BE49-F238E27FC236}">
                <a16:creationId xmlns:a16="http://schemas.microsoft.com/office/drawing/2014/main" id="{D7D8601D-70DF-49F9-9EBD-4BACBC184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5754" y="3038827"/>
            <a:ext cx="984856" cy="64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279E634-F546-410D-A83A-270E37593871}"/>
              </a:ext>
            </a:extLst>
          </p:cNvPr>
          <p:cNvSpPr txBox="1"/>
          <p:nvPr/>
        </p:nvSpPr>
        <p:spPr>
          <a:xfrm>
            <a:off x="7823124" y="2764176"/>
            <a:ext cx="949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Транспортер</a:t>
            </a:r>
          </a:p>
        </p:txBody>
      </p:sp>
      <p:sp>
        <p:nvSpPr>
          <p:cNvPr id="49" name="Стрелка вправо 45">
            <a:extLst>
              <a:ext uri="{FF2B5EF4-FFF2-40B4-BE49-F238E27FC236}">
                <a16:creationId xmlns:a16="http://schemas.microsoft.com/office/drawing/2014/main" id="{D8A30B2B-763C-4DCD-9FAB-09A85C705E8D}"/>
              </a:ext>
            </a:extLst>
          </p:cNvPr>
          <p:cNvSpPr/>
          <p:nvPr/>
        </p:nvSpPr>
        <p:spPr>
          <a:xfrm rot="10800000">
            <a:off x="6347746" y="3073727"/>
            <a:ext cx="1160252" cy="318852"/>
          </a:xfrm>
          <a:prstGeom prst="rightArrow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5F296926-7204-46C4-B9AC-167E7E1A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0"/>
            <a:ext cx="2476640" cy="8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Заголовок 1"/>
          <p:cNvSpPr txBox="1">
            <a:spLocks/>
          </p:cNvSpPr>
          <p:nvPr/>
        </p:nvSpPr>
        <p:spPr bwMode="auto">
          <a:xfrm>
            <a:off x="2640288" y="99271"/>
            <a:ext cx="76763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Схема производства </a:t>
            </a:r>
            <a:r>
              <a:rPr lang="ru-RU" sz="2000" b="1" dirty="0" err="1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полиоксихлорида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алюминия (ПОХА)</a:t>
            </a:r>
            <a:endParaRPr lang="ru-RU" altLang="ru-RU" sz="2000" b="1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996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FA4531-635C-4172-B0FF-E548287C50BB}"/>
              </a:ext>
            </a:extLst>
          </p:cNvPr>
          <p:cNvSpPr/>
          <p:nvPr/>
        </p:nvSpPr>
        <p:spPr>
          <a:xfrm>
            <a:off x="920552" y="2276872"/>
            <a:ext cx="8679412" cy="3967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1950" dirty="0">
                <a:solidFill>
                  <a:srgbClr val="002060"/>
                </a:solidFill>
              </a:rPr>
              <a:t>-  </a:t>
            </a:r>
            <a:r>
              <a:rPr lang="ru-RU" sz="1950" b="1" dirty="0">
                <a:solidFill>
                  <a:srgbClr val="002060"/>
                </a:solidFill>
              </a:rPr>
              <a:t>Независимость </a:t>
            </a:r>
            <a:r>
              <a:rPr lang="ru-RU" sz="1950" dirty="0">
                <a:solidFill>
                  <a:srgbClr val="002060"/>
                </a:solidFill>
              </a:rPr>
              <a:t>станций водоподготовки Москвы от рынка поставщиков </a:t>
            </a:r>
            <a:r>
              <a:rPr lang="ru-RU" sz="1950" dirty="0" smtClean="0">
                <a:solidFill>
                  <a:srgbClr val="002060"/>
                </a:solidFill>
              </a:rPr>
              <a:t>коагулянтов.</a:t>
            </a:r>
            <a:endParaRPr lang="ru-RU" sz="195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1950" dirty="0">
                <a:solidFill>
                  <a:srgbClr val="002060"/>
                </a:solidFill>
              </a:rPr>
              <a:t>-</a:t>
            </a:r>
            <a:r>
              <a:rPr lang="ru-RU" sz="1950" b="1" dirty="0">
                <a:solidFill>
                  <a:srgbClr val="002060"/>
                </a:solidFill>
              </a:rPr>
              <a:t> Тарифы </a:t>
            </a:r>
            <a:r>
              <a:rPr lang="ru-RU" sz="1950" dirty="0">
                <a:solidFill>
                  <a:srgbClr val="002060"/>
                </a:solidFill>
              </a:rPr>
              <a:t>на водоснабжения не будут подвержены колебаниям рынка </a:t>
            </a:r>
            <a:r>
              <a:rPr lang="ru-RU" sz="1950" dirty="0" smtClean="0">
                <a:solidFill>
                  <a:srgbClr val="002060"/>
                </a:solidFill>
              </a:rPr>
              <a:t>коагулянтов.</a:t>
            </a:r>
            <a:endParaRPr lang="ru-RU" sz="195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1950" dirty="0">
                <a:solidFill>
                  <a:srgbClr val="002060"/>
                </a:solidFill>
              </a:rPr>
              <a:t>- </a:t>
            </a:r>
            <a:r>
              <a:rPr lang="ru-RU" sz="1950" b="1" dirty="0">
                <a:solidFill>
                  <a:srgbClr val="002060"/>
                </a:solidFill>
              </a:rPr>
              <a:t>Повышение надежности</a:t>
            </a:r>
            <a:r>
              <a:rPr lang="ru-RU" sz="1950" dirty="0">
                <a:solidFill>
                  <a:srgbClr val="002060"/>
                </a:solidFill>
              </a:rPr>
              <a:t> водоснабжения Москвы за счет исключения сбоев поставок </a:t>
            </a:r>
            <a:r>
              <a:rPr lang="ru-RU" sz="1950" dirty="0" smtClean="0">
                <a:solidFill>
                  <a:srgbClr val="002060"/>
                </a:solidFill>
              </a:rPr>
              <a:t>коагулянтов.</a:t>
            </a:r>
            <a:endParaRPr lang="ru-RU" sz="195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1950" dirty="0">
                <a:solidFill>
                  <a:srgbClr val="002060"/>
                </a:solidFill>
              </a:rPr>
              <a:t>- </a:t>
            </a:r>
            <a:r>
              <a:rPr lang="ru-RU" sz="1950" b="1" dirty="0">
                <a:solidFill>
                  <a:srgbClr val="002060"/>
                </a:solidFill>
              </a:rPr>
              <a:t>Высокое качество </a:t>
            </a:r>
            <a:r>
              <a:rPr lang="ru-RU" sz="1950" dirty="0" smtClean="0">
                <a:solidFill>
                  <a:srgbClr val="002060"/>
                </a:solidFill>
              </a:rPr>
              <a:t>коагулянта.</a:t>
            </a:r>
            <a:endParaRPr lang="ru-RU" sz="195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1950" dirty="0">
                <a:solidFill>
                  <a:srgbClr val="002060"/>
                </a:solidFill>
              </a:rPr>
              <a:t>- </a:t>
            </a:r>
            <a:r>
              <a:rPr lang="ru-RU" sz="1950" b="1" dirty="0">
                <a:solidFill>
                  <a:srgbClr val="002060"/>
                </a:solidFill>
              </a:rPr>
              <a:t>Создание</a:t>
            </a:r>
            <a:r>
              <a:rPr lang="ru-RU" sz="1950" dirty="0">
                <a:solidFill>
                  <a:srgbClr val="002060"/>
                </a:solidFill>
              </a:rPr>
              <a:t> дополнительных рабочих мест (более 80 ед.). </a:t>
            </a: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1950" dirty="0">
                <a:solidFill>
                  <a:srgbClr val="002060"/>
                </a:solidFill>
              </a:rPr>
              <a:t>- </a:t>
            </a:r>
            <a:r>
              <a:rPr lang="ru-RU" sz="1950" b="1" dirty="0">
                <a:solidFill>
                  <a:srgbClr val="002060"/>
                </a:solidFill>
              </a:rPr>
              <a:t>Упрощение</a:t>
            </a:r>
            <a:r>
              <a:rPr lang="ru-RU" sz="1950" dirty="0">
                <a:solidFill>
                  <a:srgbClr val="002060"/>
                </a:solidFill>
              </a:rPr>
              <a:t> логистики по доставке коагулянтов на станции </a:t>
            </a:r>
            <a:r>
              <a:rPr lang="ru-RU" sz="1950" dirty="0" smtClean="0">
                <a:solidFill>
                  <a:srgbClr val="002060"/>
                </a:solidFill>
              </a:rPr>
              <a:t>водоподготовки.</a:t>
            </a:r>
            <a:endParaRPr lang="ru-RU" sz="1950" dirty="0">
              <a:solidFill>
                <a:srgbClr val="00206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87934F-2283-47F4-81E4-0002A49F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0"/>
            <a:ext cx="2476640" cy="8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B2C63DA-3CAE-4BD9-A129-9950B9B38E47}"/>
              </a:ext>
            </a:extLst>
          </p:cNvPr>
          <p:cNvSpPr txBox="1">
            <a:spLocks/>
          </p:cNvSpPr>
          <p:nvPr/>
        </p:nvSpPr>
        <p:spPr>
          <a:xfrm>
            <a:off x="200472" y="1124744"/>
            <a:ext cx="9457131" cy="706936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+mn-lt"/>
              </a:rPr>
              <a:t>Эффект </a:t>
            </a:r>
            <a:r>
              <a:rPr lang="ru-RU" sz="2800" b="1" dirty="0" smtClean="0">
                <a:solidFill>
                  <a:srgbClr val="002060"/>
                </a:solidFill>
              </a:rPr>
              <a:t>модернизация </a:t>
            </a:r>
            <a:r>
              <a:rPr lang="ru-RU" sz="2800" b="1" dirty="0">
                <a:solidFill>
                  <a:srgbClr val="002060"/>
                </a:solidFill>
              </a:rPr>
              <a:t>схемы </a:t>
            </a:r>
            <a:r>
              <a:rPr lang="ru-RU" sz="2800" b="1" dirty="0" err="1">
                <a:solidFill>
                  <a:srgbClr val="002060"/>
                </a:solidFill>
              </a:rPr>
              <a:t>реагентного</a:t>
            </a:r>
            <a:r>
              <a:rPr lang="ru-RU" sz="2800" b="1" dirty="0">
                <a:solidFill>
                  <a:srgbClr val="002060"/>
                </a:solidFill>
              </a:rPr>
              <a:t> обеспечения системы </a:t>
            </a:r>
            <a:r>
              <a:rPr lang="ru-RU" sz="2800" b="1" dirty="0" smtClean="0">
                <a:solidFill>
                  <a:srgbClr val="002060"/>
                </a:solidFill>
              </a:rPr>
              <a:t>водоподготовки</a:t>
            </a:r>
            <a:endParaRPr lang="ru-RU" sz="26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932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FA4531-635C-4172-B0FF-E548287C50BB}"/>
              </a:ext>
            </a:extLst>
          </p:cNvPr>
          <p:cNvSpPr/>
          <p:nvPr/>
        </p:nvSpPr>
        <p:spPr>
          <a:xfrm>
            <a:off x="417324" y="1772816"/>
            <a:ext cx="9022825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50" dirty="0">
                <a:solidFill>
                  <a:srgbClr val="002060"/>
                </a:solidFill>
              </a:rPr>
              <a:t>Переменчивость обстановки в мире </a:t>
            </a:r>
            <a:r>
              <a:rPr lang="ru-RU" sz="1950" dirty="0" err="1" smtClean="0">
                <a:solidFill>
                  <a:srgbClr val="002060"/>
                </a:solidFill>
              </a:rPr>
              <a:t>сподвигла</a:t>
            </a:r>
            <a:r>
              <a:rPr lang="ru-RU" sz="1950" dirty="0" smtClean="0">
                <a:solidFill>
                  <a:srgbClr val="002060"/>
                </a:solidFill>
              </a:rPr>
              <a:t> </a:t>
            </a:r>
            <a:r>
              <a:rPr lang="ru-RU" sz="1950" b="1" dirty="0">
                <a:solidFill>
                  <a:srgbClr val="002060"/>
                </a:solidFill>
              </a:rPr>
              <a:t>АО «Мосводоканал» </a:t>
            </a:r>
            <a:r>
              <a:rPr lang="ru-RU" sz="1950" dirty="0">
                <a:solidFill>
                  <a:srgbClr val="002060"/>
                </a:solidFill>
              </a:rPr>
              <a:t>рассмотреть возможность организации собственного производства коагулянтов для водоподготовки без привлечения сторонних организаций. </a:t>
            </a:r>
          </a:p>
          <a:p>
            <a:endParaRPr lang="ru-RU" sz="1950" dirty="0">
              <a:solidFill>
                <a:srgbClr val="002060"/>
              </a:solidFill>
            </a:endParaRPr>
          </a:p>
          <a:p>
            <a:r>
              <a:rPr lang="ru-RU" sz="1950" dirty="0">
                <a:solidFill>
                  <a:srgbClr val="002060"/>
                </a:solidFill>
              </a:rPr>
              <a:t>На данный момент в Центральном </a:t>
            </a:r>
            <a:r>
              <a:rPr lang="ru-RU" sz="1950" dirty="0" smtClean="0">
                <a:solidFill>
                  <a:srgbClr val="002060"/>
                </a:solidFill>
              </a:rPr>
              <a:t>федеральном округе </a:t>
            </a:r>
            <a:r>
              <a:rPr lang="ru-RU" sz="1950" dirty="0">
                <a:solidFill>
                  <a:srgbClr val="002060"/>
                </a:solidFill>
              </a:rPr>
              <a:t>всего три производителя коагулянтов, что в значительной степени приводит к формированию «рынка продавца». Удаленность производств от станций водоподготовки </a:t>
            </a:r>
            <a:r>
              <a:rPr lang="ru-RU" sz="1950" dirty="0" smtClean="0">
                <a:solidFill>
                  <a:srgbClr val="002060"/>
                </a:solidFill>
              </a:rPr>
              <a:t>усложняет логистику. </a:t>
            </a:r>
            <a:r>
              <a:rPr lang="ru-RU" sz="1950" dirty="0">
                <a:solidFill>
                  <a:srgbClr val="002060"/>
                </a:solidFill>
              </a:rPr>
              <a:t>Сроки поставок невозможно определить с достаточной </a:t>
            </a:r>
            <a:r>
              <a:rPr lang="ru-RU" sz="1950" dirty="0" smtClean="0">
                <a:solidFill>
                  <a:srgbClr val="002060"/>
                </a:solidFill>
              </a:rPr>
              <a:t>точностью </a:t>
            </a:r>
            <a:r>
              <a:rPr lang="ru-RU" sz="1950" dirty="0">
                <a:solidFill>
                  <a:srgbClr val="002060"/>
                </a:solidFill>
              </a:rPr>
              <a:t>из-за частых срывов закупочных процедур, как следствие </a:t>
            </a:r>
            <a:r>
              <a:rPr lang="ru-RU" sz="1950" b="1" dirty="0">
                <a:solidFill>
                  <a:srgbClr val="002060"/>
                </a:solidFill>
              </a:rPr>
              <a:t>АО «Мосводоканал»</a:t>
            </a:r>
            <a:r>
              <a:rPr lang="ru-RU" sz="1950" dirty="0">
                <a:solidFill>
                  <a:srgbClr val="002060"/>
                </a:solidFill>
              </a:rPr>
              <a:t> вынуждено формировать значительный запас коагулянтов. </a:t>
            </a:r>
          </a:p>
          <a:p>
            <a:endParaRPr lang="ru-RU" sz="1950" dirty="0">
              <a:solidFill>
                <a:srgbClr val="002060"/>
              </a:solidFill>
            </a:endParaRPr>
          </a:p>
          <a:p>
            <a:r>
              <a:rPr lang="ru-RU" sz="1950" b="1" u="sng" dirty="0">
                <a:solidFill>
                  <a:srgbClr val="002060"/>
                </a:solidFill>
              </a:rPr>
              <a:t>Вывод: </a:t>
            </a:r>
            <a:r>
              <a:rPr lang="ru-RU" sz="1950" dirty="0">
                <a:solidFill>
                  <a:srgbClr val="002060"/>
                </a:solidFill>
              </a:rPr>
              <a:t>с</a:t>
            </a:r>
            <a:r>
              <a:rPr lang="ru-RU" sz="1950" dirty="0" smtClean="0">
                <a:solidFill>
                  <a:srgbClr val="002060"/>
                </a:solidFill>
              </a:rPr>
              <a:t>истема </a:t>
            </a:r>
            <a:r>
              <a:rPr lang="ru-RU" sz="1950" dirty="0">
                <a:solidFill>
                  <a:srgbClr val="002060"/>
                </a:solidFill>
              </a:rPr>
              <a:t>водоснабжения в г. Москве является заложником ситуации с  ограниченным числом поставщиков, в связи с чем требуется повысить надежность данной системы жизнеобеспечения столицы за счет создания собственного производства коагулянтов.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B2C63DA-3CAE-4BD9-A129-9950B9B38E47}"/>
              </a:ext>
            </a:extLst>
          </p:cNvPr>
          <p:cNvSpPr txBox="1">
            <a:spLocks/>
          </p:cNvSpPr>
          <p:nvPr/>
        </p:nvSpPr>
        <p:spPr>
          <a:xfrm>
            <a:off x="0" y="992163"/>
            <a:ext cx="9457131" cy="706936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>
                <a:solidFill>
                  <a:srgbClr val="002060"/>
                </a:solidFill>
                <a:latin typeface="+mn-lt"/>
              </a:rPr>
              <a:t>Существующее положение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FC067A8-5E5F-4CBB-B540-9E842376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0"/>
            <a:ext cx="2476640" cy="8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807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AB4B4CB-7A1E-42BC-B4A3-E56A654192A9}"/>
              </a:ext>
            </a:extLst>
          </p:cNvPr>
          <p:cNvSpPr txBox="1">
            <a:spLocks/>
          </p:cNvSpPr>
          <p:nvPr/>
        </p:nvSpPr>
        <p:spPr>
          <a:xfrm>
            <a:off x="2605104" y="332656"/>
            <a:ext cx="7300896" cy="706936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>
                <a:solidFill>
                  <a:srgbClr val="002060"/>
                </a:solidFill>
                <a:latin typeface="+mn-lt"/>
              </a:rPr>
              <a:t>Выбор территории </a:t>
            </a:r>
          </a:p>
          <a:p>
            <a:pPr algn="ctr"/>
            <a:r>
              <a:rPr lang="ru-RU" sz="2600" b="1" dirty="0">
                <a:solidFill>
                  <a:srgbClr val="002060"/>
                </a:solidFill>
                <a:latin typeface="+mn-lt"/>
              </a:rPr>
              <a:t>для размещения завода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578E35-5207-45E1-9CB4-D5F69109E80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5" t="-4392" r="11964" b="2702"/>
          <a:stretch/>
        </p:blipFill>
        <p:spPr bwMode="auto">
          <a:xfrm>
            <a:off x="4304928" y="1340768"/>
            <a:ext cx="5328592" cy="5040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535475E-42DD-409C-86F6-F5F45B0FD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0"/>
            <a:ext cx="2476640" cy="8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C65738-9529-4DF0-A409-1E7BC395CDA5}"/>
              </a:ext>
            </a:extLst>
          </p:cNvPr>
          <p:cNvSpPr/>
          <p:nvPr/>
        </p:nvSpPr>
        <p:spPr>
          <a:xfrm>
            <a:off x="0" y="1484784"/>
            <a:ext cx="4448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АО «Мосводоканал» </a:t>
            </a:r>
            <a:r>
              <a:rPr lang="ru-RU" dirty="0" smtClean="0">
                <a:solidFill>
                  <a:srgbClr val="002060"/>
                </a:solidFill>
              </a:rPr>
              <a:t>подбирало </a:t>
            </a:r>
            <a:r>
              <a:rPr lang="ru-RU" dirty="0">
                <a:solidFill>
                  <a:srgbClr val="002060"/>
                </a:solidFill>
              </a:rPr>
              <a:t>максимально подходящую территорию по всем необходимым </a:t>
            </a:r>
            <a:r>
              <a:rPr lang="ru-RU" dirty="0" smtClean="0">
                <a:solidFill>
                  <a:srgbClr val="002060"/>
                </a:solidFill>
              </a:rPr>
              <a:t>критериям. Основной </a:t>
            </a:r>
            <a:r>
              <a:rPr lang="ru-RU" dirty="0">
                <a:solidFill>
                  <a:srgbClr val="002060"/>
                </a:solidFill>
              </a:rPr>
              <a:t>целью </a:t>
            </a:r>
            <a:r>
              <a:rPr lang="ru-RU" dirty="0" smtClean="0">
                <a:solidFill>
                  <a:srgbClr val="002060"/>
                </a:solidFill>
              </a:rPr>
              <a:t>являются: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минимальные </a:t>
            </a:r>
            <a:r>
              <a:rPr lang="ru-RU" dirty="0">
                <a:solidFill>
                  <a:srgbClr val="002060"/>
                </a:solidFill>
              </a:rPr>
              <a:t>затраты на подключение к инженерным </a:t>
            </a:r>
            <a:r>
              <a:rPr lang="ru-RU" dirty="0" smtClean="0">
                <a:solidFill>
                  <a:srgbClr val="002060"/>
                </a:solidFill>
              </a:rPr>
              <a:t>сетям; </a:t>
            </a: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минимальные </a:t>
            </a:r>
            <a:r>
              <a:rPr lang="ru-RU" dirty="0">
                <a:solidFill>
                  <a:srgbClr val="002060"/>
                </a:solidFill>
              </a:rPr>
              <a:t>затраты на </a:t>
            </a:r>
            <a:r>
              <a:rPr lang="ru-RU" dirty="0" smtClean="0">
                <a:solidFill>
                  <a:srgbClr val="002060"/>
                </a:solidFill>
              </a:rPr>
              <a:t>транспортировку </a:t>
            </a:r>
            <a:r>
              <a:rPr lang="ru-RU" dirty="0">
                <a:solidFill>
                  <a:srgbClr val="002060"/>
                </a:solidFill>
              </a:rPr>
              <a:t>соляной кислоты с завода АО «ВТЕ Юго-Восток». Особое внимание при выборе участка было уделено </a:t>
            </a:r>
            <a:r>
              <a:rPr lang="ru-RU" b="1" dirty="0">
                <a:solidFill>
                  <a:srgbClr val="002060"/>
                </a:solidFill>
              </a:rPr>
              <a:t>установленным санитарным защитным </a:t>
            </a:r>
            <a:r>
              <a:rPr lang="ru-RU" b="1" dirty="0" smtClean="0">
                <a:solidFill>
                  <a:srgbClr val="002060"/>
                </a:solidFill>
              </a:rPr>
              <a:t>зонам (СЗЗ)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Характеристики </a:t>
            </a:r>
            <a:r>
              <a:rPr lang="ru-RU" dirty="0">
                <a:solidFill>
                  <a:srgbClr val="002060"/>
                </a:solidFill>
              </a:rPr>
              <a:t>земельного участка должны </a:t>
            </a:r>
            <a:r>
              <a:rPr lang="ru-RU" dirty="0" smtClean="0">
                <a:solidFill>
                  <a:srgbClr val="002060"/>
                </a:solidFill>
              </a:rPr>
              <a:t>соответствовать возможности размещения производственных </a:t>
            </a:r>
            <a:r>
              <a:rPr lang="ru-RU" dirty="0">
                <a:solidFill>
                  <a:srgbClr val="002060"/>
                </a:solidFill>
              </a:rPr>
              <a:t>и административных зданий, </a:t>
            </a:r>
            <a:r>
              <a:rPr lang="ru-RU" dirty="0" smtClean="0">
                <a:solidFill>
                  <a:srgbClr val="002060"/>
                </a:solidFill>
              </a:rPr>
              <a:t>сооружений.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57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0F4DBB-3267-405C-93D1-A1CD81C7A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0"/>
            <a:ext cx="2476640" cy="8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B4B4CB-7A1E-42BC-B4A3-E56A654192A9}"/>
              </a:ext>
            </a:extLst>
          </p:cNvPr>
          <p:cNvSpPr txBox="1">
            <a:spLocks/>
          </p:cNvSpPr>
          <p:nvPr/>
        </p:nvSpPr>
        <p:spPr>
          <a:xfrm>
            <a:off x="2605104" y="332656"/>
            <a:ext cx="7300896" cy="706936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>
                <a:solidFill>
                  <a:srgbClr val="002060"/>
                </a:solidFill>
                <a:latin typeface="+mn-lt"/>
              </a:rPr>
              <a:t>Выбор территории </a:t>
            </a:r>
          </a:p>
          <a:p>
            <a:pPr algn="ctr"/>
            <a:r>
              <a:rPr lang="ru-RU" sz="2600" b="1" dirty="0">
                <a:solidFill>
                  <a:srgbClr val="002060"/>
                </a:solidFill>
                <a:latin typeface="+mn-lt"/>
              </a:rPr>
              <a:t>для размещения завода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8C6196-80B0-4DE6-AAA7-DADC5EA20457}"/>
              </a:ext>
            </a:extLst>
          </p:cNvPr>
          <p:cNvSpPr/>
          <p:nvPr/>
        </p:nvSpPr>
        <p:spPr>
          <a:xfrm>
            <a:off x="632520" y="1336470"/>
            <a:ext cx="902282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50" dirty="0" smtClean="0">
                <a:solidFill>
                  <a:srgbClr val="002060"/>
                </a:solidFill>
              </a:rPr>
              <a:t>Заданным параметрам соответствует </a:t>
            </a:r>
            <a:r>
              <a:rPr lang="ru-RU" sz="1950" dirty="0">
                <a:solidFill>
                  <a:srgbClr val="002060"/>
                </a:solidFill>
              </a:rPr>
              <a:t>земельный </a:t>
            </a:r>
            <a:r>
              <a:rPr lang="ru-RU" sz="1950" dirty="0" smtClean="0">
                <a:solidFill>
                  <a:srgbClr val="002060"/>
                </a:solidFill>
              </a:rPr>
              <a:t>участок на территории Люберецких </a:t>
            </a:r>
            <a:r>
              <a:rPr lang="ru-RU" sz="1950" dirty="0">
                <a:solidFill>
                  <a:srgbClr val="002060"/>
                </a:solidFill>
              </a:rPr>
              <a:t>очистных сооружений. При реконструкции 1-го блока очистных сооружений были построены новые вторичные отстойники </a:t>
            </a:r>
            <a:r>
              <a:rPr lang="ru-RU" sz="1950" dirty="0" smtClean="0">
                <a:solidFill>
                  <a:srgbClr val="002060"/>
                </a:solidFill>
              </a:rPr>
              <a:t>диаметром 54 м. Это позволило вывести из эксплуатации существующие </a:t>
            </a:r>
            <a:r>
              <a:rPr lang="ru-RU" sz="1950" dirty="0">
                <a:solidFill>
                  <a:srgbClr val="002060"/>
                </a:solidFill>
              </a:rPr>
              <a:t>вторичные </a:t>
            </a:r>
            <a:r>
              <a:rPr lang="ru-RU" sz="1950" dirty="0" smtClean="0">
                <a:solidFill>
                  <a:srgbClr val="002060"/>
                </a:solidFill>
              </a:rPr>
              <a:t>отстойники диаметром 40 м (</a:t>
            </a:r>
            <a:r>
              <a:rPr lang="en-US" sz="1950" dirty="0" smtClean="0">
                <a:solidFill>
                  <a:srgbClr val="002060"/>
                </a:solidFill>
              </a:rPr>
              <a:t>II</a:t>
            </a:r>
            <a:r>
              <a:rPr lang="ru-RU" sz="1950" dirty="0" smtClean="0">
                <a:solidFill>
                  <a:srgbClr val="002060"/>
                </a:solidFill>
              </a:rPr>
              <a:t>-я очередь), что делает возможным рассмотреть указанную территорию для размещения производства.</a:t>
            </a:r>
            <a:endParaRPr lang="ru-RU" sz="1950" dirty="0">
              <a:solidFill>
                <a:srgbClr val="002060"/>
              </a:solidFill>
            </a:endParaRPr>
          </a:p>
          <a:p>
            <a:endParaRPr lang="ru-RU" sz="1950" dirty="0" smtClean="0">
              <a:solidFill>
                <a:srgbClr val="002060"/>
              </a:solidFill>
            </a:endParaRPr>
          </a:p>
          <a:p>
            <a:r>
              <a:rPr lang="ru-RU" sz="1950" dirty="0" smtClean="0">
                <a:solidFill>
                  <a:srgbClr val="002060"/>
                </a:solidFill>
              </a:rPr>
              <a:t>Завод </a:t>
            </a:r>
            <a:r>
              <a:rPr lang="ru-RU" sz="1950" dirty="0">
                <a:solidFill>
                  <a:srgbClr val="002060"/>
                </a:solidFill>
              </a:rPr>
              <a:t>по производству коагулянтов не окажет влияния на процесс очистки сточных вод. Все коммуникации, участвующие в технологическом </a:t>
            </a:r>
            <a:r>
              <a:rPr lang="ru-RU" sz="1950" dirty="0" smtClean="0">
                <a:solidFill>
                  <a:srgbClr val="002060"/>
                </a:solidFill>
              </a:rPr>
              <a:t>процессе по </a:t>
            </a:r>
            <a:r>
              <a:rPr lang="ru-RU" sz="1950" dirty="0">
                <a:solidFill>
                  <a:srgbClr val="002060"/>
                </a:solidFill>
              </a:rPr>
              <a:t>очистке сточных </a:t>
            </a:r>
            <a:r>
              <a:rPr lang="ru-RU" sz="1950" dirty="0" smtClean="0">
                <a:solidFill>
                  <a:srgbClr val="002060"/>
                </a:solidFill>
              </a:rPr>
              <a:t>вод, </a:t>
            </a:r>
            <a:r>
              <a:rPr lang="ru-RU" sz="1950" dirty="0">
                <a:solidFill>
                  <a:srgbClr val="002060"/>
                </a:solidFill>
              </a:rPr>
              <a:t>были вынесены ранее в </a:t>
            </a:r>
            <a:r>
              <a:rPr lang="ru-RU" sz="1950" dirty="0" smtClean="0">
                <a:solidFill>
                  <a:srgbClr val="002060"/>
                </a:solidFill>
              </a:rPr>
              <a:t>рамках проведенной </a:t>
            </a:r>
            <a:r>
              <a:rPr lang="ru-RU" sz="1950" dirty="0">
                <a:solidFill>
                  <a:srgbClr val="002060"/>
                </a:solidFill>
              </a:rPr>
              <a:t>реконструкции.</a:t>
            </a:r>
          </a:p>
          <a:p>
            <a:endParaRPr lang="ru-RU" sz="1950" dirty="0">
              <a:solidFill>
                <a:srgbClr val="002060"/>
              </a:solidFill>
            </a:endParaRPr>
          </a:p>
          <a:p>
            <a:r>
              <a:rPr lang="ru-RU" sz="1950" b="1" u="sng" dirty="0">
                <a:solidFill>
                  <a:srgbClr val="002060"/>
                </a:solidFill>
              </a:rPr>
              <a:t>Вывод: </a:t>
            </a:r>
            <a:r>
              <a:rPr lang="ru-RU" sz="1950" dirty="0" smtClean="0">
                <a:solidFill>
                  <a:srgbClr val="002060"/>
                </a:solidFill>
              </a:rPr>
              <a:t>выбор данного земельного участка </a:t>
            </a:r>
            <a:r>
              <a:rPr lang="ru-RU" sz="1950" dirty="0">
                <a:solidFill>
                  <a:srgbClr val="002060"/>
                </a:solidFill>
              </a:rPr>
              <a:t>является экономически целесообразным, соответствует заявленным параметрам, </a:t>
            </a:r>
            <a:r>
              <a:rPr lang="ru-RU" sz="1950" dirty="0" smtClean="0">
                <a:solidFill>
                  <a:srgbClr val="002060"/>
                </a:solidFill>
              </a:rPr>
              <a:t>не несет дополнительного негативного влияния на окружающую среду. </a:t>
            </a:r>
          </a:p>
          <a:p>
            <a:r>
              <a:rPr lang="ru-RU" sz="1950" dirty="0" smtClean="0">
                <a:solidFill>
                  <a:srgbClr val="002060"/>
                </a:solidFill>
              </a:rPr>
              <a:t>Выбор данной локации </a:t>
            </a:r>
            <a:r>
              <a:rPr lang="ru-RU" sz="1950" dirty="0">
                <a:solidFill>
                  <a:srgbClr val="002060"/>
                </a:solidFill>
              </a:rPr>
              <a:t>поможет в короткие сроки спроектировать, построить и запустить в эксплуатацию завод по производству </a:t>
            </a:r>
            <a:r>
              <a:rPr lang="ru-RU" sz="1950" dirty="0" smtClean="0">
                <a:solidFill>
                  <a:srgbClr val="002060"/>
                </a:solidFill>
              </a:rPr>
              <a:t>коагулянтов. </a:t>
            </a:r>
            <a:endParaRPr lang="ru-RU" sz="19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7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/>
          <p:cNvSpPr txBox="1">
            <a:spLocks/>
          </p:cNvSpPr>
          <p:nvPr/>
        </p:nvSpPr>
        <p:spPr bwMode="auto">
          <a:xfrm>
            <a:off x="2604176" y="84661"/>
            <a:ext cx="660740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>
              <a:buNone/>
            </a:pPr>
            <a:r>
              <a:rPr lang="ru-RU" sz="26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Общая информация о системе водоснабжения Москвы</a:t>
            </a:r>
            <a:r>
              <a:rPr lang="ru-RU" altLang="ru-RU" sz="26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7041232" y="1921678"/>
            <a:ext cx="2765282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SzPct val="130000"/>
              <a:buFont typeface="Arial" charset="0"/>
              <a:buChar char="•"/>
            </a:pPr>
            <a:r>
              <a:rPr lang="ru-RU" altLang="ru-RU" sz="1950" dirty="0">
                <a:solidFill>
                  <a:srgbClr val="002060"/>
                </a:solidFill>
              </a:rPr>
              <a:t>4 станции водоподготовки;</a:t>
            </a:r>
          </a:p>
          <a:p>
            <a:pPr marL="285750" indent="-285750">
              <a:spcBef>
                <a:spcPts val="600"/>
              </a:spcBef>
              <a:buSzPct val="130000"/>
              <a:buFont typeface="Arial" charset="0"/>
              <a:buChar char="•"/>
            </a:pPr>
            <a:r>
              <a:rPr lang="ru-RU" altLang="ru-RU" sz="1950" dirty="0">
                <a:solidFill>
                  <a:srgbClr val="002060"/>
                </a:solidFill>
              </a:rPr>
              <a:t>6,37 </a:t>
            </a:r>
            <a:r>
              <a:rPr lang="ru-RU" altLang="ru-RU" sz="1950" dirty="0" err="1">
                <a:solidFill>
                  <a:srgbClr val="002060"/>
                </a:solidFill>
              </a:rPr>
              <a:t>млн</a:t>
            </a:r>
            <a:r>
              <a:rPr lang="ru-RU" altLang="ru-RU" sz="1950" dirty="0">
                <a:solidFill>
                  <a:srgbClr val="002060"/>
                </a:solidFill>
              </a:rPr>
              <a:t> куб.м/</a:t>
            </a:r>
            <a:r>
              <a:rPr lang="ru-RU" altLang="ru-RU" sz="1950" dirty="0" err="1">
                <a:solidFill>
                  <a:srgbClr val="002060"/>
                </a:solidFill>
              </a:rPr>
              <a:t>сут</a:t>
            </a:r>
            <a:r>
              <a:rPr lang="ru-RU" altLang="ru-RU" sz="1950" dirty="0">
                <a:solidFill>
                  <a:srgbClr val="002060"/>
                </a:solidFill>
              </a:rPr>
              <a:t>. - общая проектная производительность;</a:t>
            </a:r>
          </a:p>
          <a:p>
            <a:pPr marL="285750" indent="-285750">
              <a:spcBef>
                <a:spcPts val="600"/>
              </a:spcBef>
              <a:buSzPct val="130000"/>
              <a:buFont typeface="Arial" charset="0"/>
              <a:buChar char="•"/>
            </a:pPr>
            <a:r>
              <a:rPr lang="ru-RU" altLang="ru-RU" sz="1950" dirty="0">
                <a:solidFill>
                  <a:srgbClr val="002060"/>
                </a:solidFill>
              </a:rPr>
              <a:t>22 регулирующих водопроводных узлов;</a:t>
            </a:r>
          </a:p>
          <a:p>
            <a:pPr marL="285750" indent="-285750">
              <a:spcBef>
                <a:spcPts val="600"/>
              </a:spcBef>
              <a:buSzPct val="130000"/>
              <a:buFont typeface="Arial" charset="0"/>
              <a:buChar char="•"/>
            </a:pPr>
            <a:r>
              <a:rPr lang="ru-RU" altLang="ru-RU" sz="1950" dirty="0">
                <a:solidFill>
                  <a:srgbClr val="002060"/>
                </a:solidFill>
              </a:rPr>
              <a:t>более 13 тыс. км - протяженность водопроводных сетей.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5</a:t>
            </a:fld>
            <a:endParaRPr lang="ru-RU" dirty="0"/>
          </a:p>
        </p:txBody>
      </p:sp>
      <p:grpSp>
        <p:nvGrpSpPr>
          <p:cNvPr id="13" name="Группа 61"/>
          <p:cNvGrpSpPr/>
          <p:nvPr/>
        </p:nvGrpSpPr>
        <p:grpSpPr>
          <a:xfrm>
            <a:off x="99486" y="849038"/>
            <a:ext cx="7021955" cy="5872438"/>
            <a:chOff x="3614719" y="1063354"/>
            <a:chExt cx="8516321" cy="6467746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247" y="1219200"/>
              <a:ext cx="8394793" cy="631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3614719" y="1063354"/>
              <a:ext cx="5850331" cy="431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950" b="1" dirty="0">
                  <a:solidFill>
                    <a:srgbClr val="002060"/>
                  </a:solidFill>
                  <a:latin typeface="+mn-lt"/>
                  <a:cs typeface="+mn-cs"/>
                </a:rPr>
                <a:t>Зоны действия станций водоподготовки</a:t>
              </a:r>
            </a:p>
          </p:txBody>
        </p:sp>
        <p:sp>
          <p:nvSpPr>
            <p:cNvPr id="18" name="TextBox 22"/>
            <p:cNvSpPr txBox="1">
              <a:spLocks noChangeArrowheads="1"/>
            </p:cNvSpPr>
            <p:nvPr/>
          </p:nvSpPr>
          <p:spPr bwMode="auto">
            <a:xfrm>
              <a:off x="4268951" y="4195932"/>
              <a:ext cx="2550822" cy="439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000" b="1" dirty="0">
                  <a:latin typeface="Verdana" pitchFamily="34" charset="0"/>
                </a:rPr>
                <a:t>Условные обозначения</a:t>
              </a:r>
            </a:p>
            <a:p>
              <a:pPr eaLnBrk="1" hangingPunct="1"/>
              <a:endParaRPr lang="ru-RU" sz="1000" b="1" dirty="0">
                <a:latin typeface="Verdana" pitchFamily="34" charset="0"/>
              </a:endParaRPr>
            </a:p>
          </p:txBody>
        </p:sp>
        <p:sp>
          <p:nvSpPr>
            <p:cNvPr id="19" name="TextBox 22"/>
            <p:cNvSpPr txBox="1">
              <a:spLocks noChangeArrowheads="1"/>
            </p:cNvSpPr>
            <p:nvPr/>
          </p:nvSpPr>
          <p:spPr bwMode="auto">
            <a:xfrm>
              <a:off x="6759479" y="4892235"/>
              <a:ext cx="1663214" cy="1945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550" b="1" i="1" dirty="0">
                  <a:latin typeface="Verdana" pitchFamily="34" charset="0"/>
                </a:rPr>
                <a:t>РВУ </a:t>
              </a:r>
              <a:r>
                <a:rPr lang="ru-RU" sz="550" b="1" i="1" dirty="0" err="1">
                  <a:latin typeface="Verdana" pitchFamily="34" charset="0"/>
                </a:rPr>
                <a:t>Толстопальцево</a:t>
              </a:r>
              <a:endParaRPr lang="ru-RU" sz="550" b="1" i="1" dirty="0">
                <a:latin typeface="Verdana" pitchFamily="34" charset="0"/>
              </a:endParaRPr>
            </a:p>
          </p:txBody>
        </p:sp>
        <p:sp>
          <p:nvSpPr>
            <p:cNvPr id="20" name="TextBox 22"/>
            <p:cNvSpPr txBox="1">
              <a:spLocks noChangeArrowheads="1"/>
            </p:cNvSpPr>
            <p:nvPr/>
          </p:nvSpPr>
          <p:spPr bwMode="auto">
            <a:xfrm>
              <a:off x="7707178" y="4266491"/>
              <a:ext cx="1317633" cy="194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550" b="1" i="1" dirty="0">
                  <a:latin typeface="Verdana" pitchFamily="34" charset="0"/>
                </a:rPr>
                <a:t>РВУ </a:t>
              </a:r>
              <a:r>
                <a:rPr lang="ru-RU" sz="550" b="1" i="1" dirty="0" err="1">
                  <a:latin typeface="Verdana" pitchFamily="34" charset="0"/>
                </a:rPr>
                <a:t>Сколково</a:t>
              </a:r>
              <a:endParaRPr lang="ru-RU" sz="550" b="1" i="1" dirty="0">
                <a:latin typeface="Verdana" pitchFamily="34" charset="0"/>
              </a:endParaRPr>
            </a:p>
          </p:txBody>
        </p:sp>
        <p:sp>
          <p:nvSpPr>
            <p:cNvPr id="21" name="Блок-схема: узел 20"/>
            <p:cNvSpPr/>
            <p:nvPr/>
          </p:nvSpPr>
          <p:spPr>
            <a:xfrm>
              <a:off x="8560977" y="4353107"/>
              <a:ext cx="96734" cy="86255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800" dirty="0"/>
            </a:p>
          </p:txBody>
        </p:sp>
        <p:sp>
          <p:nvSpPr>
            <p:cNvPr id="22" name="Блок-схема: узел 21"/>
            <p:cNvSpPr/>
            <p:nvPr/>
          </p:nvSpPr>
          <p:spPr>
            <a:xfrm flipH="1" flipV="1">
              <a:off x="9029314" y="5304361"/>
              <a:ext cx="60985" cy="53669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800" dirty="0"/>
            </a:p>
          </p:txBody>
        </p:sp>
        <p:sp>
          <p:nvSpPr>
            <p:cNvPr id="23" name="Блок-схема: узел 22"/>
            <p:cNvSpPr/>
            <p:nvPr/>
          </p:nvSpPr>
          <p:spPr>
            <a:xfrm flipH="1" flipV="1">
              <a:off x="8560977" y="4889801"/>
              <a:ext cx="63087" cy="55587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800" dirty="0"/>
            </a:p>
          </p:txBody>
        </p:sp>
        <p:sp>
          <p:nvSpPr>
            <p:cNvPr id="24" name="Блок-схема: узел 23"/>
            <p:cNvSpPr/>
            <p:nvPr/>
          </p:nvSpPr>
          <p:spPr>
            <a:xfrm flipH="1" flipV="1">
              <a:off x="8943706" y="4977972"/>
              <a:ext cx="60985" cy="55587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800" dirty="0"/>
            </a:p>
          </p:txBody>
        </p:sp>
        <p:sp>
          <p:nvSpPr>
            <p:cNvPr id="25" name="Блок-схема: узел 24"/>
            <p:cNvSpPr/>
            <p:nvPr/>
          </p:nvSpPr>
          <p:spPr>
            <a:xfrm flipH="1" flipV="1">
              <a:off x="9021514" y="5016307"/>
              <a:ext cx="60984" cy="55587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800" dirty="0"/>
            </a:p>
          </p:txBody>
        </p:sp>
        <p:sp>
          <p:nvSpPr>
            <p:cNvPr id="26" name="Блок-схема: узел 25"/>
            <p:cNvSpPr/>
            <p:nvPr/>
          </p:nvSpPr>
          <p:spPr>
            <a:xfrm flipH="1" flipV="1">
              <a:off x="9053057" y="5115979"/>
              <a:ext cx="60985" cy="55587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800" dirty="0"/>
            </a:p>
          </p:txBody>
        </p:sp>
        <p:sp>
          <p:nvSpPr>
            <p:cNvPr id="27" name="Блок-схема: узел 26"/>
            <p:cNvSpPr/>
            <p:nvPr/>
          </p:nvSpPr>
          <p:spPr>
            <a:xfrm flipH="1" flipV="1">
              <a:off x="9469432" y="5413077"/>
              <a:ext cx="60985" cy="53669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800" dirty="0"/>
            </a:p>
          </p:txBody>
        </p:sp>
        <p:sp>
          <p:nvSpPr>
            <p:cNvPr id="28" name="Блок-схема: узел 27"/>
            <p:cNvSpPr/>
            <p:nvPr/>
          </p:nvSpPr>
          <p:spPr>
            <a:xfrm>
              <a:off x="7762577" y="4895245"/>
              <a:ext cx="63164" cy="57755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800" dirty="0"/>
            </a:p>
          </p:txBody>
        </p:sp>
        <p:sp>
          <p:nvSpPr>
            <p:cNvPr id="29" name="Блок-схема: узел 28"/>
            <p:cNvSpPr/>
            <p:nvPr/>
          </p:nvSpPr>
          <p:spPr>
            <a:xfrm flipH="1" flipV="1">
              <a:off x="7503472" y="1907877"/>
              <a:ext cx="60985" cy="53669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800" dirty="0"/>
            </a:p>
          </p:txBody>
        </p:sp>
        <p:sp>
          <p:nvSpPr>
            <p:cNvPr id="30" name="Блок-схема: узел 29"/>
            <p:cNvSpPr/>
            <p:nvPr/>
          </p:nvSpPr>
          <p:spPr>
            <a:xfrm flipH="1" flipV="1">
              <a:off x="7655872" y="1953597"/>
              <a:ext cx="60985" cy="53669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800" dirty="0"/>
            </a:p>
          </p:txBody>
        </p:sp>
        <p:sp>
          <p:nvSpPr>
            <p:cNvPr id="31" name="TextBox 22"/>
            <p:cNvSpPr txBox="1">
              <a:spLocks noChangeArrowheads="1"/>
            </p:cNvSpPr>
            <p:nvPr/>
          </p:nvSpPr>
          <p:spPr bwMode="auto">
            <a:xfrm>
              <a:off x="6676647" y="1842303"/>
              <a:ext cx="783333" cy="219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700" b="1" i="1" dirty="0">
                  <a:latin typeface="Verdana" pitchFamily="34" charset="0"/>
                </a:rPr>
                <a:t>РВУ № 6</a:t>
              </a:r>
            </a:p>
          </p:txBody>
        </p:sp>
        <p:sp>
          <p:nvSpPr>
            <p:cNvPr id="32" name="TextBox 22"/>
            <p:cNvSpPr txBox="1">
              <a:spLocks noChangeArrowheads="1"/>
            </p:cNvSpPr>
            <p:nvPr/>
          </p:nvSpPr>
          <p:spPr bwMode="auto">
            <a:xfrm>
              <a:off x="6765252" y="1958538"/>
              <a:ext cx="778798" cy="219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700" b="1" i="1" dirty="0">
                  <a:latin typeface="Verdana" pitchFamily="34" charset="0"/>
                </a:rPr>
                <a:t>РВУ № 7</a:t>
              </a:r>
            </a:p>
          </p:txBody>
        </p:sp>
        <p:sp>
          <p:nvSpPr>
            <p:cNvPr id="33" name="TextBox 22"/>
            <p:cNvSpPr txBox="1">
              <a:spLocks noChangeArrowheads="1"/>
            </p:cNvSpPr>
            <p:nvPr/>
          </p:nvSpPr>
          <p:spPr bwMode="auto">
            <a:xfrm>
              <a:off x="8929975" y="4870715"/>
              <a:ext cx="1322639" cy="194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550" b="1" i="1" dirty="0">
                  <a:latin typeface="Verdana" pitchFamily="34" charset="0"/>
                </a:rPr>
                <a:t>РВУ Николин парк</a:t>
              </a:r>
            </a:p>
          </p:txBody>
        </p:sp>
        <p:sp>
          <p:nvSpPr>
            <p:cNvPr id="34" name="TextBox 22"/>
            <p:cNvSpPr txBox="1">
              <a:spLocks noChangeArrowheads="1"/>
            </p:cNvSpPr>
            <p:nvPr/>
          </p:nvSpPr>
          <p:spPr bwMode="auto">
            <a:xfrm>
              <a:off x="8973143" y="5119277"/>
              <a:ext cx="1279636" cy="194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550" b="1" i="1" dirty="0">
                  <a:latin typeface="Verdana" pitchFamily="34" charset="0"/>
                </a:rPr>
                <a:t>РВУ Коммунарка</a:t>
              </a:r>
            </a:p>
          </p:txBody>
        </p:sp>
        <p:sp>
          <p:nvSpPr>
            <p:cNvPr id="35" name="TextBox 22"/>
            <p:cNvSpPr txBox="1">
              <a:spLocks noChangeArrowheads="1"/>
            </p:cNvSpPr>
            <p:nvPr/>
          </p:nvSpPr>
          <p:spPr bwMode="auto">
            <a:xfrm>
              <a:off x="8999624" y="4969543"/>
              <a:ext cx="1120706" cy="2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550" b="1" i="1" dirty="0">
                  <a:latin typeface="Verdana" pitchFamily="34" charset="0"/>
                </a:rPr>
                <a:t>РВУ Газопровод</a:t>
              </a:r>
            </a:p>
          </p:txBody>
        </p:sp>
        <p:sp>
          <p:nvSpPr>
            <p:cNvPr id="36" name="TextBox 22"/>
            <p:cNvSpPr txBox="1">
              <a:spLocks noChangeArrowheads="1"/>
            </p:cNvSpPr>
            <p:nvPr/>
          </p:nvSpPr>
          <p:spPr bwMode="auto">
            <a:xfrm>
              <a:off x="9465050" y="5340476"/>
              <a:ext cx="1483483" cy="194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550" b="1" i="1" dirty="0">
                  <a:latin typeface="Verdana" pitchFamily="34" charset="0"/>
                </a:rPr>
                <a:t>РВУ Щербинка-4</a:t>
              </a:r>
            </a:p>
          </p:txBody>
        </p:sp>
        <p:sp>
          <p:nvSpPr>
            <p:cNvPr id="37" name="TextBox 22"/>
            <p:cNvSpPr txBox="1">
              <a:spLocks noChangeArrowheads="1"/>
            </p:cNvSpPr>
            <p:nvPr/>
          </p:nvSpPr>
          <p:spPr bwMode="auto">
            <a:xfrm>
              <a:off x="7986495" y="4889802"/>
              <a:ext cx="1266689" cy="194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550" b="1" i="1" dirty="0">
                  <a:latin typeface="Verdana" pitchFamily="34" charset="0"/>
                </a:rPr>
                <a:t>РВУ Московский</a:t>
              </a:r>
            </a:p>
          </p:txBody>
        </p:sp>
        <p:sp>
          <p:nvSpPr>
            <p:cNvPr id="38" name="TextBox 22"/>
            <p:cNvSpPr txBox="1">
              <a:spLocks noChangeArrowheads="1"/>
            </p:cNvSpPr>
            <p:nvPr/>
          </p:nvSpPr>
          <p:spPr bwMode="auto">
            <a:xfrm>
              <a:off x="9019052" y="5233964"/>
              <a:ext cx="1084300" cy="194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550" b="1" i="1" dirty="0">
                  <a:latin typeface="Verdana" pitchFamily="34" charset="0"/>
                </a:rPr>
                <a:t>РВУ Городище</a:t>
              </a:r>
            </a:p>
          </p:txBody>
        </p:sp>
        <p:sp>
          <p:nvSpPr>
            <p:cNvPr id="39" name="Блок-схема: узел 38"/>
            <p:cNvSpPr/>
            <p:nvPr/>
          </p:nvSpPr>
          <p:spPr>
            <a:xfrm flipH="1" flipV="1">
              <a:off x="8191139" y="2995031"/>
              <a:ext cx="60984" cy="55587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800" dirty="0"/>
            </a:p>
          </p:txBody>
        </p:sp>
        <p:sp>
          <p:nvSpPr>
            <p:cNvPr id="40" name="TextBox 22"/>
            <p:cNvSpPr txBox="1">
              <a:spLocks noChangeArrowheads="1"/>
            </p:cNvSpPr>
            <p:nvPr/>
          </p:nvSpPr>
          <p:spPr bwMode="auto">
            <a:xfrm>
              <a:off x="7188735" y="2920110"/>
              <a:ext cx="1134060" cy="219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700" b="1" i="1" dirty="0">
                  <a:latin typeface="Verdana" pitchFamily="34" charset="0"/>
                </a:rPr>
                <a:t>РВУ Отрадное</a:t>
              </a:r>
            </a:p>
          </p:txBody>
        </p:sp>
      </p:grpSp>
      <p:pic>
        <p:nvPicPr>
          <p:cNvPr id="44" name="Picture 2">
            <a:extLst>
              <a:ext uri="{FF2B5EF4-FFF2-40B4-BE49-F238E27FC236}">
                <a16:creationId xmlns:a16="http://schemas.microsoft.com/office/drawing/2014/main" id="{D5DC0D1E-4B46-4255-B68E-1E6D519CF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0"/>
            <a:ext cx="2476640" cy="8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9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9" y="1874239"/>
            <a:ext cx="9527991" cy="1581058"/>
          </a:xfrm>
          <a:prstGeom prst="rect">
            <a:avLst/>
          </a:prstGeom>
        </p:spPr>
      </p:pic>
      <p:sp>
        <p:nvSpPr>
          <p:cNvPr id="45059" name="Заголовок 1"/>
          <p:cNvSpPr txBox="1">
            <a:spLocks/>
          </p:cNvSpPr>
          <p:nvPr/>
        </p:nvSpPr>
        <p:spPr bwMode="auto">
          <a:xfrm>
            <a:off x="2664322" y="115430"/>
            <a:ext cx="715034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>
              <a:buNone/>
            </a:pPr>
            <a:r>
              <a:rPr lang="ru-RU" altLang="ru-RU" sz="26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С</a:t>
            </a:r>
            <a:r>
              <a:rPr lang="ru-RU" altLang="ru-RU" sz="2600" b="1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хема </a:t>
            </a:r>
            <a:r>
              <a:rPr lang="ru-RU" altLang="ru-RU" sz="26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применения </a:t>
            </a:r>
            <a:r>
              <a:rPr lang="ru-RU" sz="26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сульфата алюминия и </a:t>
            </a:r>
            <a:r>
              <a:rPr lang="ru-RU" sz="2600" b="1" dirty="0" err="1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поли</a:t>
            </a:r>
            <a:r>
              <a:rPr lang="ru-RU" altLang="ru-RU" sz="2600" b="1" dirty="0" err="1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оксихлорида</a:t>
            </a:r>
            <a:r>
              <a:rPr lang="ru-RU" altLang="ru-RU" sz="26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алюминия (коагулянтов)</a:t>
            </a:r>
            <a:endParaRPr lang="ru-RU" altLang="ru-RU" sz="2600" b="1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3360531"/>
            <a:ext cx="4718134" cy="302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ru-RU" altLang="ru-RU" sz="10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dirty="0">
                <a:solidFill>
                  <a:srgbClr val="002060"/>
                </a:solidFill>
                <a:latin typeface="+mn-lt"/>
              </a:rPr>
              <a:t>Сульфат алюминия и </a:t>
            </a:r>
            <a:r>
              <a:rPr lang="ru-RU" altLang="ru-RU" dirty="0" err="1">
                <a:solidFill>
                  <a:srgbClr val="002060"/>
                </a:solidFill>
                <a:latin typeface="+mn-lt"/>
              </a:rPr>
              <a:t>полиоксихлорид</a:t>
            </a:r>
            <a:r>
              <a:rPr lang="ru-RU" altLang="ru-RU" dirty="0">
                <a:solidFill>
                  <a:srgbClr val="002060"/>
                </a:solidFill>
                <a:latin typeface="+mn-lt"/>
              </a:rPr>
              <a:t> алюминия  применяют в качестве коагулянтов для удаления из воды загрязнений природного и              антропогенного </a:t>
            </a:r>
            <a:r>
              <a:rPr lang="ru-RU" altLang="ru-RU" dirty="0" smtClean="0">
                <a:solidFill>
                  <a:srgbClr val="002060"/>
                </a:solidFill>
                <a:latin typeface="+mn-lt"/>
              </a:rPr>
              <a:t>происхождения.</a:t>
            </a:r>
            <a:endParaRPr lang="ru-RU" altLang="ru-RU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dirty="0">
                <a:solidFill>
                  <a:srgbClr val="002060"/>
                </a:solidFill>
                <a:latin typeface="+mn-lt"/>
              </a:rPr>
              <a:t>Ежегодная потребность </a:t>
            </a:r>
            <a:r>
              <a:rPr lang="ru-RU" altLang="ru-RU" b="1" dirty="0">
                <a:solidFill>
                  <a:srgbClr val="002060"/>
                </a:solidFill>
                <a:latin typeface="+mn-lt"/>
              </a:rPr>
              <a:t>АО «Мосводоканал</a:t>
            </a:r>
            <a:r>
              <a:rPr lang="ru-RU" altLang="ru-RU" dirty="0">
                <a:solidFill>
                  <a:srgbClr val="002060"/>
                </a:solidFill>
                <a:latin typeface="+mn-lt"/>
              </a:rPr>
              <a:t>» в сульфате алюминия около </a:t>
            </a:r>
            <a:r>
              <a:rPr lang="ru-RU" altLang="ru-RU" b="1" dirty="0">
                <a:solidFill>
                  <a:srgbClr val="002060"/>
                </a:solidFill>
                <a:latin typeface="+mn-lt"/>
              </a:rPr>
              <a:t>120 тыс. т</a:t>
            </a:r>
            <a:r>
              <a:rPr lang="ru-RU" altLang="ru-RU" dirty="0">
                <a:solidFill>
                  <a:srgbClr val="002060"/>
                </a:solidFill>
                <a:latin typeface="+mn-lt"/>
              </a:rPr>
              <a:t>, в </a:t>
            </a:r>
            <a:r>
              <a:rPr lang="ru-RU" altLang="ru-RU" dirty="0" err="1">
                <a:solidFill>
                  <a:srgbClr val="002060"/>
                </a:solidFill>
                <a:latin typeface="+mn-lt"/>
              </a:rPr>
              <a:t>полиоксихлориде</a:t>
            </a:r>
            <a:r>
              <a:rPr lang="ru-RU" altLang="ru-RU" dirty="0">
                <a:solidFill>
                  <a:srgbClr val="002060"/>
                </a:solidFill>
                <a:latin typeface="+mn-lt"/>
              </a:rPr>
              <a:t> алюминия около </a:t>
            </a:r>
            <a:r>
              <a:rPr lang="ru-RU" altLang="ru-RU" b="1" dirty="0">
                <a:solidFill>
                  <a:srgbClr val="002060"/>
                </a:solidFill>
                <a:latin typeface="+mn-lt"/>
              </a:rPr>
              <a:t>22 тыс. </a:t>
            </a:r>
            <a:r>
              <a:rPr lang="ru-RU" altLang="ru-RU" b="1" dirty="0" smtClean="0">
                <a:solidFill>
                  <a:srgbClr val="002060"/>
                </a:solidFill>
                <a:latin typeface="+mn-lt"/>
              </a:rPr>
              <a:t>т.</a:t>
            </a:r>
            <a:endParaRPr lang="ru-RU" alt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132430" y="1437374"/>
            <a:ext cx="64818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alt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Классическая схема водоподготовки на станциях АО «Мосводоканал»</a:t>
            </a:r>
            <a:endParaRPr lang="ru-RU" alt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84249" y="2189735"/>
            <a:ext cx="1152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800" dirty="0">
                <a:solidFill>
                  <a:srgbClr val="0066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Поверхностный источник водоснабжения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032109" y="2969512"/>
            <a:ext cx="11521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800" dirty="0">
                <a:solidFill>
                  <a:srgbClr val="0066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Насосная станция 1-го подъема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2567926" y="1744401"/>
            <a:ext cx="9388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Коагулянт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8482474" y="2960420"/>
            <a:ext cx="11521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800" dirty="0">
                <a:solidFill>
                  <a:srgbClr val="0066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Насосная станция 2-го подъема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9058538" y="2408226"/>
            <a:ext cx="75613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800" dirty="0">
                <a:solidFill>
                  <a:srgbClr val="0066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город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7629227" y="2898866"/>
            <a:ext cx="7561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800" dirty="0">
                <a:solidFill>
                  <a:srgbClr val="0066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Резервуар чистой воды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6380000" y="2925431"/>
            <a:ext cx="10081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800" dirty="0" err="1">
                <a:solidFill>
                  <a:srgbClr val="0066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Обеззаражи-вание</a:t>
            </a:r>
            <a:endParaRPr lang="ru-RU" altLang="ru-RU" sz="800" dirty="0">
              <a:solidFill>
                <a:srgbClr val="0066C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6"/>
          <a:stretch/>
        </p:blipFill>
        <p:spPr bwMode="auto">
          <a:xfrm>
            <a:off x="4815250" y="3796558"/>
            <a:ext cx="5090750" cy="216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5312229" y="2925431"/>
            <a:ext cx="9383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800" dirty="0">
                <a:solidFill>
                  <a:srgbClr val="0066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Песчаный фильтр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2567926" y="2986986"/>
            <a:ext cx="9383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800" dirty="0">
                <a:solidFill>
                  <a:srgbClr val="0066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Смеситель</a:t>
            </a:r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3910593" y="3004545"/>
            <a:ext cx="9383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ru-RU" altLang="ru-RU" sz="800" dirty="0">
                <a:solidFill>
                  <a:srgbClr val="0066C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Отстойник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6</a:t>
            </a:fld>
            <a:endParaRPr lang="ru-RU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EC8896A-EFA4-4B34-A61A-E294EC28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0"/>
            <a:ext cx="2476640" cy="8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7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4130443-90B3-4A3D-8943-6EACC32F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95A359-0B63-4B5C-8864-CEE1BF54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24" y="1932621"/>
            <a:ext cx="8710932" cy="46647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D13DA4C-482E-4C46-AC6B-5FC94B9AD6AB}"/>
              </a:ext>
            </a:extLst>
          </p:cNvPr>
          <p:cNvSpPr/>
          <p:nvPr/>
        </p:nvSpPr>
        <p:spPr>
          <a:xfrm>
            <a:off x="642533" y="875531"/>
            <a:ext cx="8856984" cy="1501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dirty="0">
                <a:solidFill>
                  <a:srgbClr val="002060"/>
                </a:solidFill>
              </a:rPr>
              <a:t>Проектом предусматривается строительство производственного здания по приготовлению </a:t>
            </a:r>
            <a:r>
              <a:rPr lang="ru-RU" dirty="0" smtClean="0">
                <a:solidFill>
                  <a:srgbClr val="002060"/>
                </a:solidFill>
              </a:rPr>
              <a:t>сульфата </a:t>
            </a:r>
            <a:r>
              <a:rPr lang="ru-RU" dirty="0">
                <a:solidFill>
                  <a:srgbClr val="002060"/>
                </a:solidFill>
              </a:rPr>
              <a:t>алюминия в объёме </a:t>
            </a:r>
            <a:r>
              <a:rPr lang="ru-RU" b="1" dirty="0">
                <a:solidFill>
                  <a:srgbClr val="002060"/>
                </a:solidFill>
              </a:rPr>
              <a:t>120 тыс</a:t>
            </a:r>
            <a:r>
              <a:rPr lang="ru-RU" b="1" dirty="0" smtClean="0">
                <a:solidFill>
                  <a:srgbClr val="002060"/>
                </a:solidFill>
              </a:rPr>
              <a:t>. т в год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>
                <a:solidFill>
                  <a:srgbClr val="002060"/>
                </a:solidFill>
              </a:rPr>
              <a:t>и </a:t>
            </a:r>
            <a:r>
              <a:rPr lang="ru-RU" dirty="0" err="1">
                <a:solidFill>
                  <a:srgbClr val="002060"/>
                </a:solidFill>
              </a:rPr>
              <a:t>полиоксихлорида</a:t>
            </a:r>
            <a:r>
              <a:rPr lang="ru-RU" dirty="0">
                <a:solidFill>
                  <a:srgbClr val="002060"/>
                </a:solidFill>
              </a:rPr>
              <a:t> алюминия в объёме </a:t>
            </a:r>
            <a:r>
              <a:rPr lang="ru-RU" b="1" dirty="0">
                <a:solidFill>
                  <a:srgbClr val="002060"/>
                </a:solidFill>
              </a:rPr>
              <a:t>22 тыс</a:t>
            </a:r>
            <a:r>
              <a:rPr lang="ru-RU" b="1" dirty="0" smtClean="0">
                <a:solidFill>
                  <a:srgbClr val="002060"/>
                </a:solidFill>
              </a:rPr>
              <a:t>. т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в год </a:t>
            </a:r>
            <a:r>
              <a:rPr lang="ru-RU" dirty="0">
                <a:solidFill>
                  <a:srgbClr val="002060"/>
                </a:solidFill>
              </a:rPr>
              <a:t>(</a:t>
            </a:r>
            <a:r>
              <a:rPr lang="ru-RU" u="sng" dirty="0">
                <a:solidFill>
                  <a:srgbClr val="002060"/>
                </a:solidFill>
              </a:rPr>
              <a:t>поз.2.1-2.2</a:t>
            </a:r>
            <a:r>
              <a:rPr lang="ru-RU" dirty="0" smtClean="0">
                <a:solidFill>
                  <a:srgbClr val="002060"/>
                </a:solidFill>
              </a:rPr>
              <a:t>).</a:t>
            </a:r>
            <a:endParaRPr lang="ru-RU" dirty="0">
              <a:solidFill>
                <a:srgbClr val="002060"/>
              </a:solidFill>
            </a:endParaRPr>
          </a:p>
          <a:p>
            <a:endParaRPr lang="ru-RU" sz="1950" dirty="0">
              <a:solidFill>
                <a:srgbClr val="00206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DDC5A1-BEFF-46BC-AE9C-CAACD69E4BA4}"/>
              </a:ext>
            </a:extLst>
          </p:cNvPr>
          <p:cNvSpPr txBox="1">
            <a:spLocks/>
          </p:cNvSpPr>
          <p:nvPr/>
        </p:nvSpPr>
        <p:spPr>
          <a:xfrm>
            <a:off x="2504729" y="136524"/>
            <a:ext cx="7272808" cy="706936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>
                <a:solidFill>
                  <a:srgbClr val="002060"/>
                </a:solidFill>
                <a:latin typeface="+mn-lt"/>
              </a:rPr>
              <a:t>План производства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5C2FEFE-ACFB-438F-9788-311F829D7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0"/>
            <a:ext cx="2476640" cy="8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5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B02B1A0-D8E1-41FD-979D-01A5368FE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B7151-4EC0-4C79-B256-84B3939DB84E}" type="slidenum">
              <a:rPr lang="ru-RU" smtClean="0"/>
              <a:t>8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0FC3A0-81CE-455B-932B-03C986600B13}"/>
              </a:ext>
            </a:extLst>
          </p:cNvPr>
          <p:cNvSpPr/>
          <p:nvPr/>
        </p:nvSpPr>
        <p:spPr>
          <a:xfrm>
            <a:off x="488504" y="989053"/>
            <a:ext cx="902282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dirty="0" smtClean="0">
                <a:solidFill>
                  <a:srgbClr val="002060"/>
                </a:solidFill>
              </a:rPr>
              <a:t>Приготовленные коагулянты размещаются </a:t>
            </a:r>
            <a:r>
              <a:rPr lang="ru-RU" dirty="0">
                <a:solidFill>
                  <a:srgbClr val="002060"/>
                </a:solidFill>
              </a:rPr>
              <a:t>на складе готовой продукции (</a:t>
            </a:r>
            <a:r>
              <a:rPr lang="ru-RU" u="sng" dirty="0">
                <a:solidFill>
                  <a:srgbClr val="002060"/>
                </a:solidFill>
              </a:rPr>
              <a:t>поз. </a:t>
            </a:r>
            <a:r>
              <a:rPr lang="ru-RU" u="sng" dirty="0" smtClean="0">
                <a:solidFill>
                  <a:srgbClr val="002060"/>
                </a:solidFill>
              </a:rPr>
              <a:t>4.2</a:t>
            </a:r>
            <a:r>
              <a:rPr lang="ru-RU" dirty="0" smtClean="0">
                <a:solidFill>
                  <a:srgbClr val="002060"/>
                </a:solidFill>
              </a:rPr>
              <a:t>).</a:t>
            </a:r>
          </a:p>
          <a:p>
            <a:pPr algn="just">
              <a:lnSpc>
                <a:spcPct val="115000"/>
              </a:lnSpc>
            </a:pPr>
            <a:r>
              <a:rPr lang="ru-RU" dirty="0" smtClean="0">
                <a:solidFill>
                  <a:srgbClr val="002060"/>
                </a:solidFill>
              </a:rPr>
              <a:t>Для </a:t>
            </a:r>
            <a:r>
              <a:rPr lang="ru-RU" dirty="0">
                <a:solidFill>
                  <a:srgbClr val="002060"/>
                </a:solidFill>
              </a:rPr>
              <a:t>бесперебойной работы предусмотрено хранения запасов </a:t>
            </a:r>
            <a:r>
              <a:rPr lang="ru-RU" dirty="0" smtClean="0">
                <a:solidFill>
                  <a:srgbClr val="002060"/>
                </a:solidFill>
              </a:rPr>
              <a:t>соляной </a:t>
            </a:r>
            <a:r>
              <a:rPr lang="ru-RU" dirty="0">
                <a:solidFill>
                  <a:srgbClr val="002060"/>
                </a:solidFill>
              </a:rPr>
              <a:t>(</a:t>
            </a:r>
            <a:r>
              <a:rPr lang="ru-RU" u="sng" dirty="0">
                <a:solidFill>
                  <a:srgbClr val="002060"/>
                </a:solidFill>
              </a:rPr>
              <a:t>поз. 4.1</a:t>
            </a:r>
            <a:r>
              <a:rPr lang="ru-RU" dirty="0">
                <a:solidFill>
                  <a:srgbClr val="002060"/>
                </a:solidFill>
              </a:rPr>
              <a:t>) и серной (</a:t>
            </a:r>
            <a:r>
              <a:rPr lang="ru-RU" u="sng" dirty="0">
                <a:solidFill>
                  <a:srgbClr val="002060"/>
                </a:solidFill>
              </a:rPr>
              <a:t>поз. 4.3</a:t>
            </a:r>
            <a:r>
              <a:rPr lang="ru-RU" dirty="0">
                <a:solidFill>
                  <a:srgbClr val="002060"/>
                </a:solidFill>
              </a:rPr>
              <a:t>) </a:t>
            </a:r>
            <a:r>
              <a:rPr lang="ru-RU" dirty="0" smtClean="0">
                <a:solidFill>
                  <a:srgbClr val="002060"/>
                </a:solidFill>
              </a:rPr>
              <a:t>кислот.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Для </a:t>
            </a:r>
            <a:r>
              <a:rPr lang="ru-RU" dirty="0">
                <a:solidFill>
                  <a:srgbClr val="002060"/>
                </a:solidFill>
              </a:rPr>
              <a:t>выгрузки сырья и загрузки готовой продукции предусмотрены </a:t>
            </a:r>
            <a:r>
              <a:rPr lang="ru-RU" dirty="0" smtClean="0">
                <a:solidFill>
                  <a:srgbClr val="002060"/>
                </a:solidFill>
              </a:rPr>
              <a:t>сливо-наливные </a:t>
            </a:r>
            <a:r>
              <a:rPr lang="ru-RU" dirty="0">
                <a:solidFill>
                  <a:srgbClr val="002060"/>
                </a:solidFill>
              </a:rPr>
              <a:t>эстакады (</a:t>
            </a:r>
            <a:r>
              <a:rPr lang="ru-RU" u="sng" dirty="0">
                <a:solidFill>
                  <a:srgbClr val="002060"/>
                </a:solidFill>
              </a:rPr>
              <a:t>поз. 3.1-3.4</a:t>
            </a:r>
            <a:r>
              <a:rPr lang="ru-RU" dirty="0" smtClean="0">
                <a:solidFill>
                  <a:srgbClr val="002060"/>
                </a:solidFill>
              </a:rPr>
              <a:t>).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6AC28EE-8712-44AC-B3E0-53B19619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0"/>
            <a:ext cx="2476640" cy="8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6DDC5A1-BEFF-46BC-AE9C-CAACD69E4BA4}"/>
              </a:ext>
            </a:extLst>
          </p:cNvPr>
          <p:cNvSpPr txBox="1">
            <a:spLocks/>
          </p:cNvSpPr>
          <p:nvPr/>
        </p:nvSpPr>
        <p:spPr>
          <a:xfrm>
            <a:off x="2504729" y="136524"/>
            <a:ext cx="7272808" cy="706936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>
                <a:solidFill>
                  <a:srgbClr val="002060"/>
                </a:solidFill>
                <a:latin typeface="+mn-lt"/>
              </a:rPr>
              <a:t>План производства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95A359-0B63-4B5C-8864-CEE1BF54E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20" y="2343425"/>
            <a:ext cx="8340733" cy="446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86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право 2"/>
          <p:cNvSpPr/>
          <p:nvPr/>
        </p:nvSpPr>
        <p:spPr>
          <a:xfrm rot="16200000">
            <a:off x="-182866" y="5643189"/>
            <a:ext cx="907259" cy="318852"/>
          </a:xfrm>
          <a:prstGeom prst="rightArrow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04908" y="5555148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Гидроксид алюминия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590" y="4198148"/>
            <a:ext cx="11786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Склад алюминиевого сырья</a:t>
            </a:r>
          </a:p>
        </p:txBody>
      </p:sp>
      <p:pic>
        <p:nvPicPr>
          <p:cNvPr id="1029" name="Picture 5" descr="C:\Users\gavrilov_dv\Desktop\презентации по заводам\351_orig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61486" y="4700370"/>
            <a:ext cx="984856" cy="64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/>
          <p:cNvSpPr/>
          <p:nvPr/>
        </p:nvSpPr>
        <p:spPr>
          <a:xfrm>
            <a:off x="3056960" y="4797662"/>
            <a:ext cx="292297" cy="318852"/>
          </a:xfrm>
          <a:prstGeom prst="rightArrow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9979" y="4087086"/>
            <a:ext cx="9348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Ленточный </a:t>
            </a:r>
          </a:p>
          <a:p>
            <a:r>
              <a:rPr lang="ru-RU" sz="1100" dirty="0"/>
              <a:t>транспортер</a:t>
            </a:r>
          </a:p>
        </p:txBody>
      </p:sp>
      <p:pic>
        <p:nvPicPr>
          <p:cNvPr id="1048" name="Picture 24" descr="https://static.vecteezy.com/system/resources/previews/000/518/902/original/truck-semi-trailer-delivery-and-transportation-of-tank-for-liquid-vector-illustr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68" y="3236253"/>
            <a:ext cx="954044" cy="43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8" descr="https://cdn5.vectorstock.com/i/1000x1000/92/94/oil-barrel-capacity-tank-vector-1249929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4699" r="10625" b="18979"/>
          <a:stretch/>
        </p:blipFill>
        <p:spPr bwMode="auto">
          <a:xfrm>
            <a:off x="7670072" y="2924726"/>
            <a:ext cx="978677" cy="75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173936" y="1472163"/>
            <a:ext cx="11160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Серная кислота</a:t>
            </a:r>
          </a:p>
        </p:txBody>
      </p:sp>
      <p:pic>
        <p:nvPicPr>
          <p:cNvPr id="1054" name="Picture 30" descr="https://uralneftemash.com/wp-content/uploads/2019/12/%D0%A4%D0%BE%D1%82%D0%BE-3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76" y="1729604"/>
            <a:ext cx="1346743" cy="8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www.elega.lt/site-images/8761/3000/3000/vertical-mixe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0" r="20315"/>
          <a:stretch/>
        </p:blipFill>
        <p:spPr bwMode="auto">
          <a:xfrm>
            <a:off x="4751125" y="4559708"/>
            <a:ext cx="494222" cy="85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Стрелка вправо 45"/>
          <p:cNvSpPr/>
          <p:nvPr/>
        </p:nvSpPr>
        <p:spPr>
          <a:xfrm>
            <a:off x="4280851" y="4822602"/>
            <a:ext cx="345188" cy="318852"/>
          </a:xfrm>
          <a:prstGeom prst="rightArrow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углом вверх 6"/>
          <p:cNvSpPr/>
          <p:nvPr/>
        </p:nvSpPr>
        <p:spPr>
          <a:xfrm>
            <a:off x="5022085" y="5411345"/>
            <a:ext cx="223529" cy="282789"/>
          </a:xfrm>
          <a:prstGeom prst="bentUp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66" name="Picture 42" descr="https://image.jimcdn.com/app/cms/image/transf/dimension=640x10000:format=png/path/sf79e8c1f941b2af9/image/i53243bdb936b722d/version/1542911070/%D1%80%D0%B5%D0%B0%D0%BA%D1%82%D0%BE%D1%80-%D1%85%D0%B8%D0%BC%D0%B8%D1%87%D0%B5%D1%81%D0%BA%D0%B8%D0%B9-%D0%B8%D0%B7-%D1%81%D1%82%D0%B0%D0%BB%D0%B8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5189" r="53449" b="7862"/>
          <a:stretch/>
        </p:blipFill>
        <p:spPr bwMode="auto">
          <a:xfrm>
            <a:off x="5445727" y="2296047"/>
            <a:ext cx="674041" cy="146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3237380" y="1338060"/>
            <a:ext cx="1435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Резервуар хранения </a:t>
            </a:r>
          </a:p>
          <a:p>
            <a:r>
              <a:rPr lang="ru-RU" sz="1100" dirty="0"/>
              <a:t>серной кислоты</a:t>
            </a:r>
          </a:p>
        </p:txBody>
      </p:sp>
      <p:sp>
        <p:nvSpPr>
          <p:cNvPr id="62" name="Стрелка вправо 61"/>
          <p:cNvSpPr/>
          <p:nvPr/>
        </p:nvSpPr>
        <p:spPr>
          <a:xfrm rot="18975775">
            <a:off x="5274356" y="4471908"/>
            <a:ext cx="587275" cy="318852"/>
          </a:xfrm>
          <a:prstGeom prst="rightArrow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4545472" y="4145800"/>
            <a:ext cx="8258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Смеситель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07961" y="5717553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Вода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2773943" y="1991983"/>
            <a:ext cx="445530" cy="229543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 вправо 69"/>
          <p:cNvSpPr/>
          <p:nvPr/>
        </p:nvSpPr>
        <p:spPr>
          <a:xfrm rot="1665543">
            <a:off x="4361401" y="2458820"/>
            <a:ext cx="938743" cy="229543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/>
          <p:cNvSpPr txBox="1"/>
          <p:nvPr/>
        </p:nvSpPr>
        <p:spPr>
          <a:xfrm>
            <a:off x="5437838" y="1969613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Реактор СА</a:t>
            </a:r>
          </a:p>
        </p:txBody>
      </p:sp>
      <p:sp>
        <p:nvSpPr>
          <p:cNvPr id="74" name="Стрелка углом вверх 73"/>
          <p:cNvSpPr/>
          <p:nvPr/>
        </p:nvSpPr>
        <p:spPr>
          <a:xfrm>
            <a:off x="5751830" y="3780878"/>
            <a:ext cx="223529" cy="282789"/>
          </a:xfrm>
          <a:prstGeom prst="bentUpArrow">
            <a:avLst/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/>
          <p:cNvSpPr txBox="1"/>
          <p:nvPr/>
        </p:nvSpPr>
        <p:spPr>
          <a:xfrm>
            <a:off x="5737706" y="4087086"/>
            <a:ext cx="413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Пар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637174" y="2358147"/>
            <a:ext cx="1044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Резервуар </a:t>
            </a:r>
          </a:p>
          <a:p>
            <a:pPr algn="ctr"/>
            <a:r>
              <a:rPr lang="ru-RU" sz="1100" dirty="0"/>
              <a:t>хранения СА</a:t>
            </a:r>
          </a:p>
        </p:txBody>
      </p:sp>
      <p:sp>
        <p:nvSpPr>
          <p:cNvPr id="83" name="Стрелка вправо 82"/>
          <p:cNvSpPr/>
          <p:nvPr/>
        </p:nvSpPr>
        <p:spPr>
          <a:xfrm>
            <a:off x="7466161" y="3366028"/>
            <a:ext cx="237023" cy="15942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трелка вправо 83"/>
          <p:cNvSpPr/>
          <p:nvPr/>
        </p:nvSpPr>
        <p:spPr>
          <a:xfrm>
            <a:off x="8669521" y="3375503"/>
            <a:ext cx="237023" cy="15942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TextBox 90"/>
          <p:cNvSpPr txBox="1"/>
          <p:nvPr/>
        </p:nvSpPr>
        <p:spPr>
          <a:xfrm rot="18804461">
            <a:off x="5220593" y="4500529"/>
            <a:ext cx="601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пульпа</a:t>
            </a:r>
          </a:p>
        </p:txBody>
      </p:sp>
      <p:pic>
        <p:nvPicPr>
          <p:cNvPr id="1070" name="Picture 46" descr="http://enspg.ru/uploads/solutions/gallery/Aspiratoin_razgruzki.jp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32000"/>
                    </a14:imgEffect>
                    <a14:imgEffect>
                      <a14:brightnessContrast bright="22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32" b="10672"/>
          <a:stretch/>
        </p:blipFill>
        <p:spPr bwMode="auto">
          <a:xfrm>
            <a:off x="492147" y="4750367"/>
            <a:ext cx="1309460" cy="59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A2F440-AD1E-402F-8A90-B1EDE51839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055" y="1879077"/>
            <a:ext cx="1984465" cy="5883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3E10DF-4449-4222-99AA-036610497C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90" y="5981573"/>
            <a:ext cx="1161674" cy="56575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7AF6AD-DFE8-4B78-871B-749F9D6DCF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4787" y="3030897"/>
            <a:ext cx="981758" cy="796205"/>
          </a:xfrm>
          <a:prstGeom prst="rect">
            <a:avLst/>
          </a:prstGeom>
        </p:spPr>
      </p:pic>
      <p:sp>
        <p:nvSpPr>
          <p:cNvPr id="69" name="Стрелка вправо 82">
            <a:extLst>
              <a:ext uri="{FF2B5EF4-FFF2-40B4-BE49-F238E27FC236}">
                <a16:creationId xmlns:a16="http://schemas.microsoft.com/office/drawing/2014/main" id="{BA3AFDC0-40F7-4D8A-B588-8FCDE4E14FB3}"/>
              </a:ext>
            </a:extLst>
          </p:cNvPr>
          <p:cNvSpPr/>
          <p:nvPr/>
        </p:nvSpPr>
        <p:spPr>
          <a:xfrm>
            <a:off x="6139193" y="3366028"/>
            <a:ext cx="237023" cy="15942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19282-542D-46D0-A442-DA0D7BDDE024}"/>
              </a:ext>
            </a:extLst>
          </p:cNvPr>
          <p:cNvSpPr txBox="1"/>
          <p:nvPr/>
        </p:nvSpPr>
        <p:spPr>
          <a:xfrm>
            <a:off x="6157678" y="2709282"/>
            <a:ext cx="14269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/>
              <a:t>Набор необходимой</a:t>
            </a:r>
          </a:p>
          <a:p>
            <a:pPr algn="ctr"/>
            <a:r>
              <a:rPr lang="ru-RU" sz="1100" dirty="0"/>
              <a:t> концентрации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14A55D-8921-4AC6-945B-20194BE5AA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5316" y="4498230"/>
            <a:ext cx="808786" cy="87438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C4B32B3-916E-430E-B3D0-06154CA26EE5}"/>
              </a:ext>
            </a:extLst>
          </p:cNvPr>
          <p:cNvSpPr txBox="1"/>
          <p:nvPr/>
        </p:nvSpPr>
        <p:spPr>
          <a:xfrm>
            <a:off x="1885805" y="4153094"/>
            <a:ext cx="1260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Грейферный кран</a:t>
            </a:r>
          </a:p>
        </p:txBody>
      </p:sp>
      <p:sp>
        <p:nvSpPr>
          <p:cNvPr id="39" name="Стрелка вправо 14">
            <a:extLst>
              <a:ext uri="{FF2B5EF4-FFF2-40B4-BE49-F238E27FC236}">
                <a16:creationId xmlns:a16="http://schemas.microsoft.com/office/drawing/2014/main" id="{4E21F0D3-31A1-423E-BAFD-C3AE07AD722B}"/>
              </a:ext>
            </a:extLst>
          </p:cNvPr>
          <p:cNvSpPr/>
          <p:nvPr/>
        </p:nvSpPr>
        <p:spPr>
          <a:xfrm>
            <a:off x="1865644" y="4822602"/>
            <a:ext cx="292297" cy="318852"/>
          </a:xfrm>
          <a:prstGeom prst="rightArrow">
            <a:avLst/>
          </a:prstGeom>
          <a:solidFill>
            <a:srgbClr val="FFB3B3"/>
          </a:solidFill>
          <a:ln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FBBBB57D-11E7-493F-A244-C6FDE76F3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0"/>
            <a:ext cx="2476640" cy="8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Заголовок 1"/>
          <p:cNvSpPr txBox="1">
            <a:spLocks/>
          </p:cNvSpPr>
          <p:nvPr/>
        </p:nvSpPr>
        <p:spPr bwMode="auto">
          <a:xfrm>
            <a:off x="2577678" y="335575"/>
            <a:ext cx="6839818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6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Схема производства сульфата </a:t>
            </a:r>
            <a:r>
              <a:rPr lang="ru-RU" sz="2600" b="1" dirty="0" smtClean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алюминия (СА)</a:t>
            </a:r>
            <a:endParaRPr lang="ru-RU" altLang="ru-RU" sz="2600" b="1" dirty="0">
              <a:solidFill>
                <a:srgbClr val="002060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686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17363</TotalTime>
  <Words>711</Words>
  <Application>Microsoft Office PowerPoint</Application>
  <PresentationFormat>Лист A4 (210x297 мм)</PresentationFormat>
  <Paragraphs>115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Verdana</vt:lpstr>
      <vt:lpstr>Wingdings</vt:lpstr>
      <vt:lpstr>Тема Office</vt:lpstr>
      <vt:lpstr>«Модернизация схемы реагентного обеспечения системы водоподготовки»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Бабаев Алексей Владимирович</dc:creator>
  <cp:lastModifiedBy>Алиев Олег Вадимович</cp:lastModifiedBy>
  <cp:revision>383</cp:revision>
  <cp:lastPrinted>2023-10-20T11:47:26Z</cp:lastPrinted>
  <dcterms:created xsi:type="dcterms:W3CDTF">2021-05-07T10:58:53Z</dcterms:created>
  <dcterms:modified xsi:type="dcterms:W3CDTF">2023-10-25T11:13:31Z</dcterms:modified>
</cp:coreProperties>
</file>